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60" r:id="rId3"/>
    <p:sldId id="264" r:id="rId4"/>
    <p:sldId id="259" r:id="rId5"/>
    <p:sldId id="262" r:id="rId6"/>
    <p:sldId id="266" r:id="rId7"/>
    <p:sldId id="268" r:id="rId8"/>
    <p:sldId id="263" r:id="rId9"/>
    <p:sldId id="257" r:id="rId1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C"/>
    <a:srgbClr val="004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7838"/>
  </p:normalViewPr>
  <p:slideViewPr>
    <p:cSldViewPr snapToGrid="0" snapToObjects="1">
      <p:cViewPr varScale="1">
        <p:scale>
          <a:sx n="61" d="100"/>
          <a:sy n="61" d="100"/>
        </p:scale>
        <p:origin x="149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6B15A3-238A-D949-A548-AC4D2C70E027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C3ED4F-771A-3F46-BAB5-267188F6D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4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3ED4F-771A-3F46-BAB5-267188F6D3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3ED4F-771A-3F46-BAB5-267188F6D3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27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3ED4F-771A-3F46-BAB5-267188F6D3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3ED4F-771A-3F46-BAB5-267188F6D3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6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3ED4F-771A-3F46-BAB5-267188F6D3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06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3ED4F-771A-3F46-BAB5-267188F6D3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5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3ED4F-771A-3F46-BAB5-267188F6D3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4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3ED4F-771A-3F46-BAB5-267188F6D3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70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3ED4F-771A-3F46-BAB5-267188F6D3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4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66733"/>
            <a:ext cx="7772400" cy="102799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z="6000" spc="200" dirty="0">
                <a:solidFill>
                  <a:srgbClr val="004972"/>
                </a:solidFill>
                <a:latin typeface="AccoladeEF Light" panose="02000303000000000000" pitchFamily="2" charset="77"/>
                <a:cs typeface="Assistant" pitchFamily="2" charset="-79"/>
              </a:rPr>
              <a:t>TITLE HERE.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180929"/>
            <a:ext cx="6858000" cy="307687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Subhead Here.</a:t>
            </a:r>
          </a:p>
        </p:txBody>
      </p:sp>
    </p:spTree>
    <p:extLst>
      <p:ext uri="{BB962C8B-B14F-4D97-AF65-F5344CB8AC3E}">
        <p14:creationId xmlns:p14="http://schemas.microsoft.com/office/powerpoint/2010/main" val="241682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4400" spc="200" dirty="0">
                <a:solidFill>
                  <a:srgbClr val="004972"/>
                </a:solidFill>
                <a:latin typeface="AccoladeEF Light" panose="02000303000000000000" pitchFamily="2" charset="77"/>
                <a:cs typeface="Assistant" pitchFamily="2" charset="-79"/>
              </a:rPr>
              <a:t>TITLE HERE. TITLE HERE.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sz="28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Subhead Here.</a:t>
            </a:r>
          </a:p>
          <a:p>
            <a:pPr lvl="1"/>
            <a:r>
              <a:rPr lang="en-US" sz="2400" dirty="0">
                <a:solidFill>
                  <a:srgbClr val="4D4D4C"/>
                </a:solidFill>
                <a:latin typeface="Adobe Caslon Pro" panose="0205050205050A020403" pitchFamily="18" charset="77"/>
              </a:rPr>
              <a:t>Lorem ipsum dolor sit </a:t>
            </a:r>
            <a:r>
              <a:rPr lang="en-US" sz="2400" dirty="0" err="1">
                <a:solidFill>
                  <a:srgbClr val="4D4D4C"/>
                </a:solidFill>
                <a:latin typeface="Adobe Caslon Pro" panose="0205050205050A020403" pitchFamily="18" charset="77"/>
              </a:rPr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2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z="6000" spc="200" dirty="0">
                <a:solidFill>
                  <a:srgbClr val="004972"/>
                </a:solidFill>
                <a:latin typeface="AccoladeEF Light" panose="02000303000000000000" pitchFamily="2" charset="77"/>
                <a:cs typeface="Assistant" pitchFamily="2" charset="-79"/>
              </a:rPr>
              <a:t>TITLE HERE. TITLE HERE.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4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Subhead Here.</a:t>
            </a:r>
          </a:p>
        </p:txBody>
      </p:sp>
    </p:spTree>
    <p:extLst>
      <p:ext uri="{BB962C8B-B14F-4D97-AF65-F5344CB8AC3E}">
        <p14:creationId xmlns:p14="http://schemas.microsoft.com/office/powerpoint/2010/main" val="127134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4400" spc="200" dirty="0">
                <a:solidFill>
                  <a:srgbClr val="004972"/>
                </a:solidFill>
                <a:latin typeface="AccoladeEF Light" panose="02000303000000000000" pitchFamily="2" charset="77"/>
                <a:cs typeface="Assistant" pitchFamily="2" charset="-79"/>
              </a:rPr>
              <a:t>TITLE HERE. TITLE HERE.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/>
            </a:lvl1pPr>
            <a:lvl2pPr>
              <a:defRPr sz="1100"/>
            </a:lvl2pPr>
          </a:lstStyle>
          <a:p>
            <a:r>
              <a:rPr lang="en-US" sz="28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Subhead Here.</a:t>
            </a:r>
          </a:p>
          <a:p>
            <a:pPr lvl="1"/>
            <a:r>
              <a:rPr lang="en-US" sz="2400" dirty="0">
                <a:solidFill>
                  <a:srgbClr val="4D4D4C"/>
                </a:solidFill>
                <a:latin typeface="Adobe Caslon Pro" panose="0205050205050A020403" pitchFamily="18" charset="77"/>
              </a:rPr>
              <a:t>Lorem ipsum dolor sit </a:t>
            </a:r>
            <a:r>
              <a:rPr lang="en-US" sz="2400" dirty="0" err="1">
                <a:solidFill>
                  <a:srgbClr val="4D4D4C"/>
                </a:solidFill>
                <a:latin typeface="Adobe Caslon Pro" panose="0205050205050A020403" pitchFamily="18" charset="77"/>
              </a:rPr>
              <a:t>amet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sz="28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Subhead Here.</a:t>
            </a:r>
          </a:p>
          <a:p>
            <a:pPr lvl="1"/>
            <a:r>
              <a:rPr lang="en-US" sz="2400" dirty="0">
                <a:solidFill>
                  <a:srgbClr val="4D4D4C"/>
                </a:solidFill>
                <a:latin typeface="Adobe Caslon Pro" panose="0205050205050A020403" pitchFamily="18" charset="77"/>
              </a:rPr>
              <a:t>Lorem ipsum dolor sit </a:t>
            </a:r>
            <a:r>
              <a:rPr lang="en-US" sz="2400" dirty="0" err="1">
                <a:solidFill>
                  <a:srgbClr val="4D4D4C"/>
                </a:solidFill>
                <a:latin typeface="Adobe Caslon Pro" panose="0205050205050A020403" pitchFamily="18" charset="77"/>
              </a:rPr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6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sz="4400" spc="200" dirty="0">
                <a:solidFill>
                  <a:srgbClr val="004972"/>
                </a:solidFill>
                <a:latin typeface="AccoladeEF Light" panose="02000303000000000000" pitchFamily="2" charset="77"/>
                <a:cs typeface="Assistant" pitchFamily="2" charset="-79"/>
              </a:rPr>
              <a:t>TITLE HERE. TITLE HERE.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Subhead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en-US" sz="2400" dirty="0">
                <a:solidFill>
                  <a:srgbClr val="4D4D4C"/>
                </a:solidFill>
                <a:latin typeface="Adobe Caslon Pro" panose="0205050205050A020403" pitchFamily="18" charset="77"/>
              </a:rPr>
              <a:t>Lorem ipsum dolor sit </a:t>
            </a:r>
            <a:r>
              <a:rPr lang="en-US" sz="2400" dirty="0" err="1">
                <a:solidFill>
                  <a:srgbClr val="4D4D4C"/>
                </a:solidFill>
                <a:latin typeface="Adobe Caslon Pro" panose="0205050205050A020403" pitchFamily="18" charset="77"/>
              </a:rPr>
              <a:t>amet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Subhead Here.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2pPr>
              <a:defRPr/>
            </a:lvl2pPr>
          </a:lstStyle>
          <a:p>
            <a:pPr lvl="1"/>
            <a:r>
              <a:rPr lang="en-US" sz="2400" dirty="0">
                <a:solidFill>
                  <a:srgbClr val="4D4D4C"/>
                </a:solidFill>
                <a:latin typeface="Adobe Caslon Pro" panose="0205050205050A020403" pitchFamily="18" charset="77"/>
              </a:rPr>
              <a:t>Lorem ipsum dolor sit </a:t>
            </a:r>
            <a:r>
              <a:rPr lang="en-US" sz="2400" dirty="0" err="1">
                <a:solidFill>
                  <a:srgbClr val="4D4D4C"/>
                </a:solidFill>
                <a:latin typeface="Adobe Caslon Pro" panose="0205050205050A020403" pitchFamily="18" charset="77"/>
              </a:rPr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64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4400" spc="200" dirty="0">
                <a:solidFill>
                  <a:srgbClr val="004972"/>
                </a:solidFill>
                <a:latin typeface="AccoladeEF Light" panose="02000303000000000000" pitchFamily="2" charset="77"/>
                <a:cs typeface="Assistant" pitchFamily="2" charset="-79"/>
              </a:rPr>
              <a:t>TITLE HERE.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5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3AC27F-C428-E942-9F2B-B283E32078F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spc="200" dirty="0">
                <a:solidFill>
                  <a:srgbClr val="004972"/>
                </a:solidFill>
                <a:latin typeface="AccoladeEF Light" panose="02000303000000000000" pitchFamily="2" charset="77"/>
                <a:cs typeface="Assistant" pitchFamily="2" charset="-79"/>
              </a:rPr>
              <a:t>TITLE HERE. TITLE HERE.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58211"/>
            <a:ext cx="7886700" cy="4018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Subhead Here.</a:t>
            </a:r>
          </a:p>
          <a:p>
            <a:pPr lvl="1"/>
            <a:r>
              <a:rPr lang="en-US" sz="2400" dirty="0">
                <a:solidFill>
                  <a:srgbClr val="4D4D4C"/>
                </a:solidFill>
                <a:latin typeface="Adobe Caslon Pro" panose="0205050205050A020403" pitchFamily="18" charset="77"/>
              </a:rPr>
              <a:t>Lorem ipsum dolor sit </a:t>
            </a:r>
            <a:r>
              <a:rPr lang="en-US" sz="2400" dirty="0" err="1">
                <a:solidFill>
                  <a:srgbClr val="4D4D4C"/>
                </a:solidFill>
                <a:latin typeface="Adobe Caslon Pro" panose="0205050205050A020403" pitchFamily="18" charset="77"/>
              </a:rPr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4D64B2-FB26-9A4A-8900-EA482FD2B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97DCA-25D5-894A-A7AD-194261BEA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27053-1FFF-FA4E-A330-F1111E62F76B}"/>
              </a:ext>
            </a:extLst>
          </p:cNvPr>
          <p:cNvSpPr txBox="1"/>
          <p:nvPr/>
        </p:nvSpPr>
        <p:spPr>
          <a:xfrm>
            <a:off x="801756" y="4342367"/>
            <a:ext cx="238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EMRA Takes Care of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009CF0-AAC3-D243-8282-71ED4FA6C9FF}"/>
              </a:ext>
            </a:extLst>
          </p:cNvPr>
          <p:cNvSpPr txBox="1"/>
          <p:nvPr/>
        </p:nvSpPr>
        <p:spPr>
          <a:xfrm>
            <a:off x="3468756" y="4342373"/>
            <a:ext cx="238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EMRA Is Your Community!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BC14B-E2F8-804E-92C6-541D15F10394}"/>
              </a:ext>
            </a:extLst>
          </p:cNvPr>
          <p:cNvSpPr txBox="1"/>
          <p:nvPr/>
        </p:nvSpPr>
        <p:spPr>
          <a:xfrm>
            <a:off x="6135756" y="4342369"/>
            <a:ext cx="238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EMRA For A Lifetime!</a:t>
            </a:r>
          </a:p>
        </p:txBody>
      </p:sp>
    </p:spTree>
    <p:extLst>
      <p:ext uri="{BB962C8B-B14F-4D97-AF65-F5344CB8AC3E}">
        <p14:creationId xmlns:p14="http://schemas.microsoft.com/office/powerpoint/2010/main" val="34320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26C8F-35E7-3C45-86CD-6D998708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D0FF5-A292-3F49-AA78-50F2B2A93535}"/>
              </a:ext>
            </a:extLst>
          </p:cNvPr>
          <p:cNvSpPr txBox="1"/>
          <p:nvPr/>
        </p:nvSpPr>
        <p:spPr>
          <a:xfrm>
            <a:off x="361121" y="441326"/>
            <a:ext cx="8421757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spc="200" dirty="0">
                <a:solidFill>
                  <a:srgbClr val="004972"/>
                </a:solidFill>
                <a:latin typeface="Adobe Caslon Pro" panose="0205050205050A020403" pitchFamily="18" charset="0"/>
                <a:cs typeface="Assistant" pitchFamily="2" charset="-79"/>
              </a:rPr>
              <a:t>EMRA</a:t>
            </a:r>
            <a:r>
              <a:rPr lang="en-US" sz="3600" spc="200" dirty="0">
                <a:solidFill>
                  <a:srgbClr val="004972"/>
                </a:solidFill>
                <a:latin typeface="Adobe Caslon Pro" panose="0205050205050A020403" pitchFamily="18" charset="0"/>
                <a:cs typeface="Assistant" pitchFamily="2" charset="-79"/>
              </a:rPr>
              <a:t> Takes Care of You</a:t>
            </a:r>
          </a:p>
          <a:p>
            <a:pPr algn="ctr"/>
            <a:r>
              <a:rPr lang="en-US" sz="2000" i="1" spc="200" dirty="0">
                <a:solidFill>
                  <a:srgbClr val="4D4D4C"/>
                </a:solidFill>
                <a:latin typeface="Adobe Caslon Pro" panose="0205050205050A020403" pitchFamily="18" charset="0"/>
                <a:cs typeface="Assistant" pitchFamily="2" charset="-79"/>
              </a:rPr>
              <a:t>We strive to make you the best you can be in EM!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0FBC4-4877-B642-B1EE-197B48BCF761}"/>
              </a:ext>
            </a:extLst>
          </p:cNvPr>
          <p:cNvSpPr txBox="1"/>
          <p:nvPr/>
        </p:nvSpPr>
        <p:spPr>
          <a:xfrm>
            <a:off x="1746447" y="1645152"/>
            <a:ext cx="25557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Bedside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EM Resident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Podcasts &amp; Vlogs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EMRA Match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EMRA Hangouts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D4D4C"/>
              </a:solidFill>
              <a:latin typeface="Adobe Caslon Pro" panose="0205050205050A020403" pitchFamily="18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0285E8-752F-4F0F-B77A-FC6ADA0406F5}"/>
              </a:ext>
            </a:extLst>
          </p:cNvPr>
          <p:cNvSpPr/>
          <p:nvPr/>
        </p:nvSpPr>
        <p:spPr>
          <a:xfrm>
            <a:off x="4571999" y="1642349"/>
            <a:ext cx="30697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Awards and Scholarships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Educational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Leadership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Advocacy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Medical Student Council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66CDC-CD91-45E0-AED4-746EB56EC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0004">
            <a:off x="1523260" y="3350908"/>
            <a:ext cx="988339" cy="151964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DD3105-F387-4574-B04B-3DEC60716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293" y="3682088"/>
            <a:ext cx="1074085" cy="158964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D20140-DDC6-486D-AC71-A62C551E1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063" y="3405118"/>
            <a:ext cx="3735977" cy="17720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56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2F2549-8D43-1249-A72A-24B529A99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D0FBC4-4877-B642-B1EE-197B48BCF761}"/>
              </a:ext>
            </a:extLst>
          </p:cNvPr>
          <p:cNvSpPr txBox="1"/>
          <p:nvPr/>
        </p:nvSpPr>
        <p:spPr>
          <a:xfrm>
            <a:off x="4451174" y="3074432"/>
            <a:ext cx="3885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Networking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Mentorship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Advising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Friendships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A20FB-0172-7B49-8E5E-AE8574B14300}"/>
              </a:ext>
            </a:extLst>
          </p:cNvPr>
          <p:cNvSpPr txBox="1"/>
          <p:nvPr/>
        </p:nvSpPr>
        <p:spPr>
          <a:xfrm>
            <a:off x="1563756" y="3876261"/>
            <a:ext cx="20872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4D4D4C"/>
                </a:solidFill>
                <a:latin typeface="Adobe Caslon Pro" panose="0205050205050A020403" pitchFamily="18" charset="77"/>
              </a:rPr>
              <a:t>add image or call out here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46AE1-C6D1-414E-8E9A-910C61353926}"/>
              </a:ext>
            </a:extLst>
          </p:cNvPr>
          <p:cNvSpPr txBox="1"/>
          <p:nvPr/>
        </p:nvSpPr>
        <p:spPr>
          <a:xfrm>
            <a:off x="361121" y="2066368"/>
            <a:ext cx="8421757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spc="200" dirty="0">
                <a:solidFill>
                  <a:srgbClr val="004972"/>
                </a:solidFill>
                <a:latin typeface="Adobe Caslon Pro" panose="0205050205050A020403" pitchFamily="18" charset="0"/>
                <a:cs typeface="Assistant" pitchFamily="2" charset="-79"/>
              </a:rPr>
              <a:t>EMRA</a:t>
            </a:r>
            <a:r>
              <a:rPr lang="en-US" sz="3600" spc="200" dirty="0">
                <a:solidFill>
                  <a:srgbClr val="004972"/>
                </a:solidFill>
                <a:latin typeface="Adobe Caslon Pro" panose="0205050205050A020403" pitchFamily="18" charset="0"/>
                <a:cs typeface="Assistant" pitchFamily="2" charset="-79"/>
              </a:rPr>
              <a:t> Is Your Community</a:t>
            </a:r>
          </a:p>
          <a:p>
            <a:pPr algn="ctr"/>
            <a:r>
              <a:rPr lang="en-US" sz="2000" i="1" spc="200" dirty="0">
                <a:solidFill>
                  <a:srgbClr val="4D4D4C"/>
                </a:solidFill>
                <a:latin typeface="Adobe Caslon Pro" panose="0205050205050A020403" pitchFamily="18" charset="0"/>
                <a:cs typeface="Assistant" pitchFamily="2" charset="-79"/>
              </a:rPr>
              <a:t>We connect you with your peers to help  you accomplish your goals!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9C628-7141-4C92-9095-819B4618B8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8" r="38290"/>
          <a:stretch/>
        </p:blipFill>
        <p:spPr>
          <a:xfrm rot="5400000">
            <a:off x="1429516" y="2611638"/>
            <a:ext cx="2355697" cy="328128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23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9F1424-2ACC-FB42-813B-E32A133E4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D0FBC4-4877-B642-B1EE-197B48BCF761}"/>
              </a:ext>
            </a:extLst>
          </p:cNvPr>
          <p:cNvSpPr txBox="1"/>
          <p:nvPr/>
        </p:nvSpPr>
        <p:spPr>
          <a:xfrm>
            <a:off x="3143794" y="2246243"/>
            <a:ext cx="5238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Medical Students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Residents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Fellows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Alumni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CB59D-F23D-44BA-A65A-AA76FDB1CA35}"/>
              </a:ext>
            </a:extLst>
          </p:cNvPr>
          <p:cNvSpPr txBox="1"/>
          <p:nvPr/>
        </p:nvSpPr>
        <p:spPr>
          <a:xfrm>
            <a:off x="2346675" y="760082"/>
            <a:ext cx="6710239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spc="200" dirty="0">
                <a:solidFill>
                  <a:srgbClr val="004972"/>
                </a:solidFill>
                <a:latin typeface="Adobe Caslon Pro" panose="0205050205050A020403" pitchFamily="18" charset="0"/>
                <a:cs typeface="Assistant" pitchFamily="2" charset="-79"/>
              </a:rPr>
              <a:t>EMRA</a:t>
            </a:r>
            <a:r>
              <a:rPr lang="en-US" sz="3600" spc="200" dirty="0">
                <a:solidFill>
                  <a:srgbClr val="004972"/>
                </a:solidFill>
                <a:latin typeface="Adobe Caslon Pro" panose="0205050205050A020403" pitchFamily="18" charset="0"/>
                <a:cs typeface="Assistant" pitchFamily="2" charset="-79"/>
              </a:rPr>
              <a:t> For A Lifetime</a:t>
            </a:r>
          </a:p>
          <a:p>
            <a:pPr algn="ctr"/>
            <a:r>
              <a:rPr lang="en-US" sz="2000" i="1" spc="200" dirty="0">
                <a:solidFill>
                  <a:srgbClr val="4D4D4C"/>
                </a:solidFill>
                <a:latin typeface="Adobe Caslon Pro" panose="0205050205050A020403" pitchFamily="18" charset="0"/>
                <a:cs typeface="Assistant" pitchFamily="2" charset="-79"/>
              </a:rPr>
              <a:t>We tailor memberships for every stage of your journey!</a:t>
            </a:r>
          </a:p>
        </p:txBody>
      </p:sp>
    </p:spTree>
    <p:extLst>
      <p:ext uri="{BB962C8B-B14F-4D97-AF65-F5344CB8AC3E}">
        <p14:creationId xmlns:p14="http://schemas.microsoft.com/office/powerpoint/2010/main" val="32965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AFF985D-9C57-E64B-BAAC-4BC115226053}"/>
              </a:ext>
            </a:extLst>
          </p:cNvPr>
          <p:cNvGrpSpPr/>
          <p:nvPr/>
        </p:nvGrpSpPr>
        <p:grpSpPr>
          <a:xfrm>
            <a:off x="982977" y="1376075"/>
            <a:ext cx="7327782" cy="4081773"/>
            <a:chOff x="836890" y="1464144"/>
            <a:chExt cx="6671573" cy="37830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FB97DA-5950-6542-87D9-29318682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890" y="1467280"/>
              <a:ext cx="1689405" cy="4414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A2EE91-3505-444F-BE99-0564B77F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410" y="2057932"/>
              <a:ext cx="1068682" cy="3757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D0B0FA-E7C5-9F4C-BCF5-5A14C71B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410" y="2595679"/>
              <a:ext cx="1542802" cy="38357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52F0E5-7673-6E4B-900F-15A724B52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409" y="3150688"/>
              <a:ext cx="1342498" cy="38357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AE17C5-60A8-F046-8A8D-BC22F88F1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5410" y="3723111"/>
              <a:ext cx="1155420" cy="3727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6CA6D1-2882-3A4F-BD97-BA2F6A8A7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5409" y="4285193"/>
              <a:ext cx="1262316" cy="3786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0E36D8-521F-7344-855F-CF596604E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99599" y="1464144"/>
              <a:ext cx="1500374" cy="4376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69D7196-BE46-A94B-968A-213BF0315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40073" y="2055462"/>
              <a:ext cx="1566893" cy="37605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3153CC5-DBEA-6240-82EC-E7D45279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40074" y="2603945"/>
              <a:ext cx="1410654" cy="3801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CD98C6E-9670-2149-919B-1803202FF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45991" y="3157215"/>
              <a:ext cx="1610761" cy="38149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999628-4680-3443-9C0B-A36899085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45485" y="3718860"/>
              <a:ext cx="1798366" cy="37993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AF53D8-E007-7743-B6B5-73B4F884F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40073" y="4285192"/>
              <a:ext cx="1431655" cy="38347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F2E50-1D60-CE4E-8F4E-B72A9CB31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42789" y="4855700"/>
              <a:ext cx="1842281" cy="38830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4D113F5-455A-4641-8466-B024F2780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02135" y="1501316"/>
              <a:ext cx="1172837" cy="37167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0C881C5-D9C1-B449-827A-24B3EBCF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12894" y="2072191"/>
              <a:ext cx="1250406" cy="36185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0A15337-FE50-E347-B9C8-06EF2DD94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805159" y="2608146"/>
              <a:ext cx="1703304" cy="37298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9DBAD7D-7A64-AC48-A405-0A35E24AE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805159" y="3157215"/>
              <a:ext cx="1387165" cy="37946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3588BB4-09EC-174B-942B-55C40F2B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05160" y="3717552"/>
              <a:ext cx="1455480" cy="38414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BB07EC0-FEEF-B042-A831-E7F89A26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805159" y="4285193"/>
              <a:ext cx="1224165" cy="38657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09ADCAD-C0FF-6043-B54F-1285E601F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805160" y="4855699"/>
              <a:ext cx="1418060" cy="39148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8F21FA-96B1-4FFD-A9AB-C4CC20135DB6}"/>
              </a:ext>
            </a:extLst>
          </p:cNvPr>
          <p:cNvSpPr txBox="1"/>
          <p:nvPr/>
        </p:nvSpPr>
        <p:spPr>
          <a:xfrm>
            <a:off x="361121" y="534257"/>
            <a:ext cx="8421757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spc="200" dirty="0">
                <a:solidFill>
                  <a:srgbClr val="004972"/>
                </a:solidFill>
                <a:latin typeface="Adobe Caslon Pro" panose="0205050205050A020403" pitchFamily="18" charset="0"/>
                <a:cs typeface="Assistant" pitchFamily="2" charset="-79"/>
              </a:rPr>
              <a:t>20 EMRA COMMITTEES</a:t>
            </a:r>
          </a:p>
        </p:txBody>
      </p:sp>
    </p:spTree>
    <p:extLst>
      <p:ext uri="{BB962C8B-B14F-4D97-AF65-F5344CB8AC3E}">
        <p14:creationId xmlns:p14="http://schemas.microsoft.com/office/powerpoint/2010/main" val="70428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26C8F-35E7-3C45-86CD-6D998708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8E6AE0-0BA5-874C-88C5-4C90E069283A}"/>
              </a:ext>
            </a:extLst>
          </p:cNvPr>
          <p:cNvSpPr txBox="1"/>
          <p:nvPr/>
        </p:nvSpPr>
        <p:spPr>
          <a:xfrm>
            <a:off x="2922104" y="1985833"/>
            <a:ext cx="152400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Ch. 3</a:t>
            </a:r>
          </a:p>
          <a:p>
            <a:r>
              <a:rPr lang="en-US" sz="1400" b="1" i="1" dirty="0">
                <a:solidFill>
                  <a:srgbClr val="4D4D4C"/>
                </a:solidFill>
                <a:latin typeface="Adobe Caslon Pro" panose="0205050205050A020403" pitchFamily="18" charset="77"/>
              </a:rPr>
              <a:t>Third Year, and Planning for Fourth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When should I prepare for Step 2?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Is the Dean’s letter important for my residency?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When should I begin applying for away rotations?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When should I take Step 2?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A754F-6BAB-AF48-94A1-5938D0DD0DDC}"/>
              </a:ext>
            </a:extLst>
          </p:cNvPr>
          <p:cNvSpPr txBox="1"/>
          <p:nvPr/>
        </p:nvSpPr>
        <p:spPr>
          <a:xfrm>
            <a:off x="4611756" y="1985833"/>
            <a:ext cx="152400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Ch. 6</a:t>
            </a:r>
          </a:p>
          <a:p>
            <a:r>
              <a:rPr lang="en-US" sz="1400" b="1" i="1" dirty="0">
                <a:solidFill>
                  <a:srgbClr val="4D4D4C"/>
                </a:solidFill>
                <a:latin typeface="Adobe Caslon Pro" panose="0205050205050A020403" pitchFamily="18" charset="77"/>
              </a:rPr>
              <a:t>Crush Your Clerkship, Secure Your SLOEs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How to stand out and make a positive impression during your away rotation.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Proper patient presentation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Demystifying the SLOE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End-of-shift feedback and how to ask for it.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66E9E-1EE3-C743-AB0E-DAF396F2C83A}"/>
              </a:ext>
            </a:extLst>
          </p:cNvPr>
          <p:cNvSpPr txBox="1"/>
          <p:nvPr/>
        </p:nvSpPr>
        <p:spPr>
          <a:xfrm>
            <a:off x="6301408" y="1985833"/>
            <a:ext cx="152400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D4D4C"/>
                </a:solidFill>
                <a:latin typeface="Adobe Caslon Pro" panose="0205050205050A020403" pitchFamily="18" charset="77"/>
              </a:rPr>
              <a:t>Ch. 8</a:t>
            </a:r>
          </a:p>
          <a:p>
            <a:r>
              <a:rPr lang="en-US" sz="1400" b="1" i="1" dirty="0">
                <a:solidFill>
                  <a:srgbClr val="4D4D4C"/>
                </a:solidFill>
                <a:latin typeface="Adobe Caslon Pro" panose="0205050205050A020403" pitchFamily="18" charset="77"/>
              </a:rPr>
              <a:t>Understanding Your Competitiveness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Difference between being competitive nationally, regionally and locally.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Most influential factors to increase my competitiveness for residency.</a:t>
            </a:r>
          </a:p>
          <a:p>
            <a:endParaRPr lang="en-US" sz="1050" dirty="0">
              <a:solidFill>
                <a:srgbClr val="4D4D4C"/>
              </a:solidFill>
              <a:latin typeface="Adobe Caslon Pro" panose="0205050205050A020403" pitchFamily="18" charset="77"/>
            </a:endParaRPr>
          </a:p>
          <a:p>
            <a:r>
              <a:rPr lang="en-US" sz="1050" dirty="0">
                <a:solidFill>
                  <a:srgbClr val="4D4D4C"/>
                </a:solidFill>
                <a:latin typeface="Adobe Caslon Pro" panose="0205050205050A020403" pitchFamily="18" charset="77"/>
              </a:rPr>
              <a:t>How many SLOEs do I need? Timing SLOEs.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89E19-F1E3-43B3-9218-BDFC918669C3}"/>
              </a:ext>
            </a:extLst>
          </p:cNvPr>
          <p:cNvSpPr txBox="1"/>
          <p:nvPr/>
        </p:nvSpPr>
        <p:spPr>
          <a:xfrm>
            <a:off x="400594" y="482003"/>
            <a:ext cx="8743405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spc="200" dirty="0">
                <a:solidFill>
                  <a:srgbClr val="004972"/>
                </a:solidFill>
                <a:latin typeface="Adobe Caslon Pro" panose="0205050205050A020403" pitchFamily="18" charset="0"/>
                <a:cs typeface="Assistant" pitchFamily="2" charset="-79"/>
              </a:rPr>
              <a:t>EMRA and CORD Student Advising Guide</a:t>
            </a:r>
            <a:endParaRPr lang="en-US" sz="2800" spc="200" dirty="0">
              <a:solidFill>
                <a:srgbClr val="004972"/>
              </a:solidFill>
              <a:latin typeface="Adobe Caslon Pro" panose="0205050205050A020403" pitchFamily="18" charset="0"/>
              <a:cs typeface="Assistant" pitchFamily="2" charset="-79"/>
            </a:endParaRPr>
          </a:p>
          <a:p>
            <a:pPr algn="ctr"/>
            <a:r>
              <a:rPr lang="en-US" sz="2000" i="1" spc="200" dirty="0">
                <a:solidFill>
                  <a:srgbClr val="4D4D4C"/>
                </a:solidFill>
                <a:latin typeface="Adobe Caslon Pro" panose="0205050205050A020403" pitchFamily="18" charset="0"/>
                <a:cs typeface="Assistant" pitchFamily="2" charset="-79"/>
              </a:rPr>
              <a:t>An Evidence-based Approach to Matching in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FDDAA5-7223-4691-8755-A3D15E1EC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9354">
            <a:off x="745586" y="1582406"/>
            <a:ext cx="1670204" cy="263124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E25CFC-405C-42B0-A93D-3559CED682E5}"/>
              </a:ext>
            </a:extLst>
          </p:cNvPr>
          <p:cNvSpPr txBox="1"/>
          <p:nvPr/>
        </p:nvSpPr>
        <p:spPr>
          <a:xfrm rot="21000129">
            <a:off x="981160" y="4221445"/>
            <a:ext cx="176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4D4D4C"/>
                </a:solidFill>
                <a:latin typeface="Adobe Caslon Pro" panose="0205050205050A020403" pitchFamily="18" charset="77"/>
              </a:rPr>
              <a:t>Complementary with your membership!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603C8-ED90-4FAD-A0BF-10CCBDAD1803}"/>
              </a:ext>
            </a:extLst>
          </p:cNvPr>
          <p:cNvSpPr txBox="1"/>
          <p:nvPr/>
        </p:nvSpPr>
        <p:spPr>
          <a:xfrm>
            <a:off x="2844337" y="1610337"/>
            <a:ext cx="512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4D4D4C"/>
                </a:solidFill>
                <a:latin typeface="Adobe Caslon Pro" panose="0205050205050A020403" pitchFamily="18" charset="77"/>
              </a:rPr>
              <a:t>Just a glimpse of the information you want and need!</a:t>
            </a:r>
          </a:p>
        </p:txBody>
      </p:sp>
    </p:spTree>
    <p:extLst>
      <p:ext uri="{BB962C8B-B14F-4D97-AF65-F5344CB8AC3E}">
        <p14:creationId xmlns:p14="http://schemas.microsoft.com/office/powerpoint/2010/main" val="99202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843C4-6D5D-2549-90B9-5BB660EF4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A931F4-8121-FB4D-A604-227943B80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43281</TotalTime>
  <Words>261</Words>
  <Application>Microsoft Office PowerPoint</Application>
  <PresentationFormat>On-screen Show (4:3)</PresentationFormat>
  <Paragraphs>70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AccoladeEF Light</vt:lpstr>
      <vt:lpstr>Adobe Caslon Pro</vt:lpstr>
      <vt:lpstr>Arial</vt:lpstr>
      <vt:lpstr>Assistant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Hergenrether</dc:creator>
  <cp:lastModifiedBy>Sherri Lewis</cp:lastModifiedBy>
  <cp:revision>76</cp:revision>
  <cp:lastPrinted>2019-04-29T15:34:33Z</cp:lastPrinted>
  <dcterms:created xsi:type="dcterms:W3CDTF">2019-03-14T16:43:47Z</dcterms:created>
  <dcterms:modified xsi:type="dcterms:W3CDTF">2019-05-28T19:25:00Z</dcterms:modified>
</cp:coreProperties>
</file>