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56" r:id="rId1"/>
  </p:sldMasterIdLst>
  <p:notesMasterIdLst>
    <p:notesMasterId r:id="rId15"/>
  </p:notesMasterIdLst>
  <p:sldIdLst>
    <p:sldId id="268" r:id="rId2"/>
    <p:sldId id="256" r:id="rId3"/>
    <p:sldId id="257" r:id="rId4"/>
    <p:sldId id="258" r:id="rId5"/>
    <p:sldId id="259" r:id="rId6"/>
    <p:sldId id="269"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jDIyzDQ2yhjVs2QAMmKIA07VZxI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BC5219F-BCED-458D-9C56-D0E1CF8270C6}">
  <a:tblStyle styleId="{0BC5219F-BCED-458D-9C56-D0E1CF8270C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4694"/>
  </p:normalViewPr>
  <p:slideViewPr>
    <p:cSldViewPr snapToGrid="0" snapToObjects="1">
      <p:cViewPr varScale="1">
        <p:scale>
          <a:sx n="121" d="100"/>
          <a:sy n="121" d="100"/>
        </p:scale>
        <p:origin x="7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 </a:t>
            </a: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There was no statistically significant difference in ROSC or 24-hr survival rate in adults with cardiac arrest secondary to PE between the group that received thrombolysis and the group that did not receive thrombolysis. Thrombolysis was associated with a higher risk of bleeding and sepsis, but a lower likelihood of death from cardiogenic shock compared to the non-thrombolysed group during cardiac arrest. This study was limited by its small sample size and also that the decision to use thrombolytics was left to the discretion of the physician’s clinical judgement, which may lead to selection bias. They also left out information regarding elapsed time from out-of hospital cardiac arrest and CPR duration.</a:t>
            </a:r>
            <a:endParaRPr/>
          </a:p>
        </p:txBody>
      </p:sp>
      <p:sp>
        <p:nvSpPr>
          <p:cNvPr id="167" name="Google Shape;16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One of the first RCTs on this subject, this study did not demonstrate any effect of tPA on undifferentiated PEA arrest. Of note, of the 42 patients who had post mortem autopsies performed, only one had a PE diagnosed as cause of death, so these results cannot be generalized to more highly selected patients with cardiac arrest, especially those with a known or suspected PE. The median time from the collapse of the patient to the initiation of the tPA or placebo infusion was 35 minutes, leaving open the question of whether earlier administration of a fibrinolytic agent would have made a difference.</a:t>
            </a:r>
            <a:endParaRPr/>
          </a:p>
        </p:txBody>
      </p:sp>
      <p:sp>
        <p:nvSpPr>
          <p:cNvPr id="99" name="Google Shape;9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While this study was discontinued due to futility, there was a trend toward worse outcomes in the tenecteplase group for the primary outcome of 30-day survival, as well as secondary outcomes of 24-hour survival and survival to hospital discharge. The rate of intracranial hemorrhage was higher in the tenecteplase group. This study has many limitations, the most important of which is that these patients had undifferentiated OHCA.  Of note, treatment with open-label thrombolytic therapy rather than randomization into the trial was permitted for cases in which PE was the suspected cause of arrest. </a:t>
            </a:r>
            <a:endParaRPr/>
          </a:p>
        </p:txBody>
      </p:sp>
      <p:sp>
        <p:nvSpPr>
          <p:cNvPr id="109" name="Google Shape;10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1059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This was the first study to evaluate the use of half dose tPA for patients with PEA arrest due to confirmed PE. There are many limitations to this study- this was a single center cohort with no control groups. In addition, there are no neurologic outcomes for all patients, which makes this study less clinically relevant. 16 of the 23 patients had PE diagnosed by CTPA prior to arrest, which makes this study less generalizable to undifferentiated PEA or suspected but unconfirmed PE. Based on this study, it is reasonable to consider giving 50mg IV tPA in patients with suspected or confirmed PE causing cardiac arrest.</a:t>
            </a:r>
            <a:endParaRPr/>
          </a:p>
        </p:txBody>
      </p:sp>
      <p:sp>
        <p:nvSpPr>
          <p:cNvPr id="126" name="Google Shape;12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In this small single center retrospective chart review, authors found no significant difference in ROSC, survival to hospital discharge, or bleeding events in patients with IHCA from confirmed or suspected PE who received IV tPA during cardiac arrest vs those who did not. </a:t>
            </a:r>
            <a:r>
              <a:rPr lang="en-US" sz="1200" b="0" i="0" u="none" strike="noStrike">
                <a:solidFill>
                  <a:srgbClr val="000000"/>
                </a:solidFill>
                <a:latin typeface="Calibri"/>
                <a:ea typeface="Calibri"/>
                <a:cs typeface="Calibri"/>
                <a:sym typeface="Calibri"/>
              </a:rPr>
              <a:t>This study has many limitations, most notably its design (small, retrospective, single center). In addition, they did not have any data on patients’ comorbidities and they did not follow up these patients after discharge. </a:t>
            </a:r>
            <a:endParaRPr/>
          </a:p>
          <a:p>
            <a:pPr marL="0" lvl="0" indent="0" algn="l" rtl="0">
              <a:spcBef>
                <a:spcPts val="0"/>
              </a:spcBef>
              <a:spcAft>
                <a:spcPts val="0"/>
              </a:spcAft>
              <a:buNone/>
            </a:pPr>
            <a:br>
              <a:rPr lang="en-US"/>
            </a:br>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US"/>
            </a:br>
            <a:r>
              <a:rPr lang="en-US" sz="1200" b="0" i="0" u="none" strike="noStrike">
                <a:solidFill>
                  <a:schemeClr val="dk1"/>
                </a:solidFill>
                <a:latin typeface="Calibri"/>
                <a:ea typeface="Calibri"/>
                <a:cs typeface="Calibri"/>
                <a:sym typeface="Calibri"/>
              </a:rPr>
              <a:t>This descriptive study showed that there is practice variation in dosing of tPA in cardiac arrest from presumed PE. No ideal dosing strategy was able to be identified. The most common alteplase doing strategy was a single 50mg bolus. This descriptive study is limited by its small sample size, retrospective design and inconsistent use of imaging/autopsy reports for diagnosing PE which likely limited the true number of CA due to PE that may have been included in the study. </a:t>
            </a:r>
            <a:endParaRPr/>
          </a:p>
        </p:txBody>
      </p:sp>
      <p:sp>
        <p:nvSpPr>
          <p:cNvPr id="146" name="Google Shape;14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a:solidFill>
                  <a:schemeClr val="dk1"/>
                </a:solidFill>
                <a:latin typeface="Calibri"/>
                <a:ea typeface="Calibri"/>
                <a:cs typeface="Calibri"/>
                <a:sym typeface="Calibri"/>
              </a:rPr>
              <a:t>In this small single-center retrospective observational chart review, very few patients (14%) who had cardiac arrest due to PE and received thrombolytics survived to hospital discharge. This study does not answer the question of whether IV thrombolytics have an effect on morbidity or mortality in this patient population. Of note, there was significant heterogeneity in dosing of thrombolytics..</a:t>
            </a:r>
            <a:br>
              <a:rPr lang="en-US"/>
            </a:br>
            <a:endParaRPr/>
          </a:p>
        </p:txBody>
      </p:sp>
      <p:sp>
        <p:nvSpPr>
          <p:cNvPr id="157" name="Google Shape;157;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61997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55852762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8364398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pPr marL="0" lvl="0" indent="0" algn="r" rtl="0">
              <a:spcBef>
                <a:spcPts val="0"/>
              </a:spcBef>
              <a:spcAft>
                <a:spcPts val="0"/>
              </a:spcAft>
              <a:buNone/>
            </a:pPr>
            <a:fld id="{00000000-1234-1234-1234-123412341234}"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136465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16791184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33307006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521251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1696859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4180046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4013169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792313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64168684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4457248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65326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07972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14473702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4280766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hueMod val="270000"/>
                <a:satMod val="200000"/>
                <a:lumMod val="128000"/>
              </a:schemeClr>
            </a:gs>
            <a:gs pos="14000">
              <a:schemeClr val="bg2">
                <a:shade val="100000"/>
                <a:hueMod val="100000"/>
                <a:satMod val="110000"/>
                <a:lumMod val="130000"/>
              </a:schemeClr>
            </a:gs>
            <a:gs pos="100000">
              <a:srgbClr val="670001"/>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11744210"/>
      </p:ext>
    </p:extLst>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 id="2147483871" r:id="rId15"/>
    <p:sldLayoutId id="2147483872" r:id="rId16"/>
    <p:sldLayoutId id="2147483873"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ubmed.ncbi.nlm.nih.gov/30700101/"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pubmed.ncbi.nlm.nih.gov/33654439/"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nejm.org/doi/full/10.1056/nejmoa012885"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nejm.org/doi/full/10.1056/NEJMoa070570"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pubmed.ncbi.nlm.nih.gov/27422214/"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pubmed.ncbi.nlm.nih.gov/26858790/"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pubmed.ncbi.nlm.nih.gov/29880524/"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5C18694-F55B-41C0-ABF3-C1D971F99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E3E46CA8-7278-4BA3-AACE-235B5B3B53E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987BB6C-D72D-FD4C-BC68-81707331D978}"/>
              </a:ext>
            </a:extLst>
          </p:cNvPr>
          <p:cNvSpPr>
            <a:spLocks noGrp="1"/>
          </p:cNvSpPr>
          <p:nvPr>
            <p:ph type="ctrTitle"/>
          </p:nvPr>
        </p:nvSpPr>
        <p:spPr>
          <a:xfrm>
            <a:off x="643467" y="1513730"/>
            <a:ext cx="10905066" cy="3251878"/>
          </a:xfrm>
          <a:effectLst>
            <a:outerShdw blurRad="88900" dist="38100" dir="2700000" algn="tl" rotWithShape="0">
              <a:prstClr val="black">
                <a:alpha val="30000"/>
              </a:prstClr>
            </a:outerShdw>
          </a:effectLst>
        </p:spPr>
        <p:txBody>
          <a:bodyPr>
            <a:normAutofit/>
          </a:bodyPr>
          <a:lstStyle/>
          <a:p>
            <a:pPr algn="l"/>
            <a:r>
              <a:rPr lang="en-US" dirty="0"/>
              <a:t>The Evidence Behind Thrombolytics in Cardiac Arrest from Pulmonary Embolism</a:t>
            </a:r>
            <a:endParaRPr lang="en-US" sz="5600" dirty="0"/>
          </a:p>
        </p:txBody>
      </p:sp>
      <p:sp>
        <p:nvSpPr>
          <p:cNvPr id="3" name="Subtitle 2">
            <a:extLst>
              <a:ext uri="{FF2B5EF4-FFF2-40B4-BE49-F238E27FC236}">
                <a16:creationId xmlns:a16="http://schemas.microsoft.com/office/drawing/2014/main" id="{8D8B282F-5E56-BF40-8275-042728058135}"/>
              </a:ext>
            </a:extLst>
          </p:cNvPr>
          <p:cNvSpPr>
            <a:spLocks noGrp="1"/>
          </p:cNvSpPr>
          <p:nvPr>
            <p:ph type="subTitle" idx="1"/>
          </p:nvPr>
        </p:nvSpPr>
        <p:spPr>
          <a:xfrm>
            <a:off x="643467" y="4988113"/>
            <a:ext cx="8144134" cy="1145829"/>
          </a:xfrm>
          <a:effectLst>
            <a:outerShdw blurRad="88900" dist="38100" dir="2700000" algn="tl" rotWithShape="0">
              <a:prstClr val="black">
                <a:alpha val="30000"/>
              </a:prstClr>
            </a:outerShdw>
          </a:effectLst>
        </p:spPr>
        <p:txBody>
          <a:bodyPr>
            <a:normAutofit/>
          </a:bodyPr>
          <a:lstStyle/>
          <a:p>
            <a:pPr algn="l"/>
            <a:r>
              <a:rPr lang="en-US" sz="2400" dirty="0"/>
              <a:t>EMRA Critical Care Committee</a:t>
            </a:r>
          </a:p>
        </p:txBody>
      </p:sp>
      <p:sp>
        <p:nvSpPr>
          <p:cNvPr id="4" name="TextBox 3">
            <a:extLst>
              <a:ext uri="{FF2B5EF4-FFF2-40B4-BE49-F238E27FC236}">
                <a16:creationId xmlns:a16="http://schemas.microsoft.com/office/drawing/2014/main" id="{06AE6E9C-FA8F-AB4A-93E9-CF3F3A648E87}"/>
              </a:ext>
            </a:extLst>
          </p:cNvPr>
          <p:cNvSpPr txBox="1"/>
          <p:nvPr/>
        </p:nvSpPr>
        <p:spPr>
          <a:xfrm>
            <a:off x="643467" y="1256233"/>
            <a:ext cx="4198620" cy="1015663"/>
          </a:xfrm>
          <a:prstGeom prst="rect">
            <a:avLst/>
          </a:prstGeom>
          <a:noFill/>
        </p:spPr>
        <p:txBody>
          <a:bodyPr wrap="square" rtlCol="0">
            <a:spAutoFit/>
          </a:bodyPr>
          <a:lstStyle/>
          <a:p>
            <a:r>
              <a:rPr lang="en-US" sz="6000" b="1" i="1" dirty="0">
                <a:solidFill>
                  <a:schemeClr val="bg1">
                    <a:lumMod val="85000"/>
                    <a:lumOff val="15000"/>
                  </a:schemeClr>
                </a:solidFill>
                <a:effectLst>
                  <a:outerShdw blurRad="50800" dist="38100" dir="2700000" sx="101048" sy="101048" algn="tl" rotWithShape="0">
                    <a:prstClr val="black">
                      <a:alpha val="40000"/>
                    </a:prstClr>
                  </a:outerShdw>
                </a:effectLst>
              </a:rPr>
              <a:t>Deep Dive:</a:t>
            </a:r>
            <a:endParaRPr lang="en-US" sz="6000" b="1" dirty="0">
              <a:solidFill>
                <a:schemeClr val="bg1">
                  <a:lumMod val="85000"/>
                  <a:lumOff val="15000"/>
                </a:schemeClr>
              </a:solidFill>
              <a:effectLst>
                <a:outerShdw blurRad="50800" dist="38100" dir="2700000" sx="101048" sy="101048" algn="tl" rotWithShape="0">
                  <a:prstClr val="black">
                    <a:alpha val="40000"/>
                  </a:prstClr>
                </a:outerShdw>
              </a:effectLst>
            </a:endParaRPr>
          </a:p>
        </p:txBody>
      </p:sp>
    </p:spTree>
    <p:extLst>
      <p:ext uri="{BB962C8B-B14F-4D97-AF65-F5344CB8AC3E}">
        <p14:creationId xmlns:p14="http://schemas.microsoft.com/office/powerpoint/2010/main" val="366363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100" strike="noStrike" dirty="0">
                <a:latin typeface="Calibri"/>
                <a:ea typeface="Calibri"/>
                <a:cs typeface="Calibri"/>
                <a:sym typeface="Calibri"/>
              </a:rPr>
              <a:t>Evaluation of Rescue Thrombolysis in Cardiac Arrest Secondary to Suspected or Confirmed Pulmonary Embolism</a:t>
            </a:r>
            <a:br>
              <a:rPr lang="en-US" sz="2800" i="0" strike="noStrike" dirty="0">
                <a:latin typeface="Calibri"/>
                <a:ea typeface="Calibri"/>
                <a:cs typeface="Calibri"/>
                <a:sym typeface="Calibri"/>
              </a:rPr>
            </a:br>
            <a:r>
              <a:rPr lang="en-US" sz="1600" i="0" strike="noStrike" dirty="0">
                <a:latin typeface="Calibri"/>
                <a:ea typeface="Calibri"/>
                <a:cs typeface="Calibri"/>
                <a:sym typeface="Calibri"/>
              </a:rPr>
              <a:t> Summers K, </a:t>
            </a:r>
            <a:r>
              <a:rPr lang="en-US" sz="1600" i="0" strike="noStrike" dirty="0" err="1">
                <a:latin typeface="Calibri"/>
                <a:ea typeface="Calibri"/>
                <a:cs typeface="Calibri"/>
                <a:sym typeface="Calibri"/>
              </a:rPr>
              <a:t>Schultheis</a:t>
            </a:r>
            <a:r>
              <a:rPr lang="en-US" sz="1600" i="0" strike="noStrike" dirty="0">
                <a:latin typeface="Calibri"/>
                <a:ea typeface="Calibri"/>
                <a:cs typeface="Calibri"/>
                <a:sym typeface="Calibri"/>
              </a:rPr>
              <a:t> J, </a:t>
            </a:r>
            <a:r>
              <a:rPr lang="en-US" sz="1600" i="0" strike="noStrike" dirty="0" err="1">
                <a:latin typeface="Calibri"/>
                <a:ea typeface="Calibri"/>
                <a:cs typeface="Calibri"/>
                <a:sym typeface="Calibri"/>
              </a:rPr>
              <a:t>Raiff</a:t>
            </a:r>
            <a:r>
              <a:rPr lang="en-US" sz="1600" i="0" strike="noStrike" dirty="0">
                <a:latin typeface="Calibri"/>
                <a:ea typeface="Calibri"/>
                <a:cs typeface="Calibri"/>
                <a:sym typeface="Calibri"/>
              </a:rPr>
              <a:t> D, </a:t>
            </a:r>
            <a:r>
              <a:rPr lang="en-US" sz="1600" i="0" strike="noStrike" dirty="0" err="1">
                <a:latin typeface="Calibri"/>
                <a:ea typeface="Calibri"/>
                <a:cs typeface="Calibri"/>
                <a:sym typeface="Calibri"/>
              </a:rPr>
              <a:t>Dahhan</a:t>
            </a:r>
            <a:r>
              <a:rPr lang="en-US" sz="1600" i="0" strike="noStrike" dirty="0">
                <a:latin typeface="Calibri"/>
                <a:ea typeface="Calibri"/>
                <a:cs typeface="Calibri"/>
                <a:sym typeface="Calibri"/>
              </a:rPr>
              <a:t> T. </a:t>
            </a:r>
            <a:r>
              <a:rPr lang="en-US" sz="1600" i="0" strike="noStrike" dirty="0">
                <a:latin typeface="Calibri"/>
                <a:ea typeface="Calibri"/>
                <a:cs typeface="Calibri"/>
                <a:sym typeface="Calibri"/>
                <a:hlinkClick r:id="rId3"/>
              </a:rPr>
              <a:t>Evaluation of Rescue Thrombolysis in Cardiac Arrest Secondary to Suspected or Confirmed Pulmonary Embolism</a:t>
            </a:r>
            <a:r>
              <a:rPr lang="en-US" sz="1600" i="0" strike="noStrike" dirty="0">
                <a:latin typeface="Calibri"/>
                <a:ea typeface="Calibri"/>
                <a:cs typeface="Calibri"/>
                <a:sym typeface="Calibri"/>
              </a:rPr>
              <a:t>. </a:t>
            </a:r>
            <a:r>
              <a:rPr lang="en-US" sz="1600" i="1" strike="noStrike" dirty="0">
                <a:latin typeface="Calibri"/>
                <a:ea typeface="Calibri"/>
                <a:cs typeface="Calibri"/>
                <a:sym typeface="Calibri"/>
              </a:rPr>
              <a:t>Ann </a:t>
            </a:r>
            <a:r>
              <a:rPr lang="en-US" sz="1600" i="1" strike="noStrike" dirty="0" err="1">
                <a:latin typeface="Calibri"/>
                <a:ea typeface="Calibri"/>
                <a:cs typeface="Calibri"/>
                <a:sym typeface="Calibri"/>
              </a:rPr>
              <a:t>Pharmacother</a:t>
            </a:r>
            <a:r>
              <a:rPr lang="en-US" sz="1600" i="0" strike="noStrike" dirty="0">
                <a:latin typeface="Calibri"/>
                <a:ea typeface="Calibri"/>
                <a:cs typeface="Calibri"/>
                <a:sym typeface="Calibri"/>
              </a:rPr>
              <a:t>. 2019 Jul;53(7):711-715.</a:t>
            </a:r>
            <a:endParaRPr sz="2800" dirty="0"/>
          </a:p>
        </p:txBody>
      </p:sp>
      <p:sp>
        <p:nvSpPr>
          <p:cNvPr id="160" name="Google Shape;160;p9"/>
          <p:cNvSpPr txBox="1">
            <a:spLocks noGrp="1"/>
          </p:cNvSpPr>
          <p:nvPr>
            <p:ph sz="half" idx="1"/>
          </p:nvPr>
        </p:nvSpPr>
        <p:spPr>
          <a:xfrm>
            <a:off x="838200" y="2133599"/>
            <a:ext cx="4423913" cy="3383280"/>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1800" b="1" dirty="0"/>
              <a:t>Objective: </a:t>
            </a:r>
            <a:r>
              <a:rPr lang="en-US" sz="1800" b="0" i="0" u="none" strike="noStrike" dirty="0">
                <a:latin typeface="Calibri"/>
                <a:ea typeface="Calibri"/>
                <a:cs typeface="Calibri"/>
                <a:sym typeface="Calibri"/>
              </a:rPr>
              <a:t>Evaluate baseline survival rate of patients with cardiac arrest presumed or confirmed to be due to PE who received IV thrombolytics during resuscitation.</a:t>
            </a:r>
            <a:endParaRPr sz="1800" b="1" dirty="0"/>
          </a:p>
          <a:p>
            <a:pPr marL="0" lvl="0" indent="0" algn="l" rtl="0">
              <a:lnSpc>
                <a:spcPct val="90000"/>
              </a:lnSpc>
              <a:spcBef>
                <a:spcPts val="1000"/>
              </a:spcBef>
              <a:spcAft>
                <a:spcPts val="0"/>
              </a:spcAft>
              <a:buClr>
                <a:schemeClr val="dk1"/>
              </a:buClr>
              <a:buSzPts val="1700"/>
              <a:buNone/>
            </a:pPr>
            <a:r>
              <a:rPr lang="en-US" sz="1800" b="1" dirty="0"/>
              <a:t>Methods: </a:t>
            </a:r>
            <a:r>
              <a:rPr lang="en-US" sz="1800" b="0" i="0" u="none" strike="noStrike" dirty="0">
                <a:latin typeface="Calibri"/>
                <a:ea typeface="Calibri"/>
                <a:cs typeface="Calibri"/>
                <a:sym typeface="Calibri"/>
              </a:rPr>
              <a:t>Single center retrospective review of 22 patients who had IHCA (68%) or OHCA (32%) with clinical suspicion or confirmed PE by CT Angiography who received IV thrombolytics. The thrombolytic given was heterogenous and was mostly alteplase (both 100mg IV and 50mg IV doses) or less commonly </a:t>
            </a:r>
            <a:r>
              <a:rPr lang="en-US" sz="1800" b="0" i="0" u="none" strike="noStrike" dirty="0" err="1">
                <a:latin typeface="Calibri"/>
                <a:ea typeface="Calibri"/>
                <a:cs typeface="Calibri"/>
                <a:sym typeface="Calibri"/>
              </a:rPr>
              <a:t>tenecteplase</a:t>
            </a:r>
            <a:r>
              <a:rPr lang="en-US" sz="1800" b="0" i="0" u="none" strike="noStrike" dirty="0">
                <a:latin typeface="Calibri"/>
                <a:ea typeface="Calibri"/>
                <a:cs typeface="Calibri"/>
                <a:sym typeface="Calibri"/>
              </a:rPr>
              <a:t> 45mg IV.</a:t>
            </a:r>
            <a:endParaRPr sz="1800" dirty="0"/>
          </a:p>
        </p:txBody>
      </p:sp>
      <p:sp>
        <p:nvSpPr>
          <p:cNvPr id="161" name="Google Shape;161;p9"/>
          <p:cNvSpPr txBox="1">
            <a:spLocks noGrp="1"/>
          </p:cNvSpPr>
          <p:nvPr>
            <p:ph sz="half" idx="2"/>
          </p:nvPr>
        </p:nvSpPr>
        <p:spPr>
          <a:xfrm>
            <a:off x="5262113" y="2133599"/>
            <a:ext cx="6091687" cy="3383203"/>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2000" b="1" dirty="0"/>
              <a:t>Results: </a:t>
            </a:r>
            <a:r>
              <a:rPr lang="en-US" sz="2000" b="0" i="0" u="none" strike="noStrike" dirty="0">
                <a:latin typeface="Calibri"/>
                <a:ea typeface="Calibri"/>
                <a:cs typeface="Calibri"/>
                <a:sym typeface="Calibri"/>
              </a:rPr>
              <a:t>Primary outcome was survival to hospital discharge. Secondary outcomes included ROSC and ICU/Hospital Length of Stay. Hospital length of stay was &gt;10 days in all three patients who survived to discharge.</a:t>
            </a:r>
            <a:endParaRPr sz="2000" b="1" dirty="0"/>
          </a:p>
        </p:txBody>
      </p:sp>
      <p:graphicFrame>
        <p:nvGraphicFramePr>
          <p:cNvPr id="162" name="Google Shape;162;p9"/>
          <p:cNvGraphicFramePr/>
          <p:nvPr/>
        </p:nvGraphicFramePr>
        <p:xfrm>
          <a:off x="5515626" y="3423424"/>
          <a:ext cx="5584675" cy="1280180"/>
        </p:xfrm>
        <a:graphic>
          <a:graphicData uri="http://schemas.openxmlformats.org/drawingml/2006/table">
            <a:tbl>
              <a:tblPr firstRow="1" bandRow="1">
                <a:noFill/>
                <a:tableStyleId>{0BC5219F-BCED-458D-9C56-D0E1CF8270C6}</a:tableStyleId>
              </a:tblPr>
              <a:tblGrid>
                <a:gridCol w="2289300">
                  <a:extLst>
                    <a:ext uri="{9D8B030D-6E8A-4147-A177-3AD203B41FA5}">
                      <a16:colId xmlns:a16="http://schemas.microsoft.com/office/drawing/2014/main" val="20000"/>
                    </a:ext>
                  </a:extLst>
                </a:gridCol>
                <a:gridCol w="1187800">
                  <a:extLst>
                    <a:ext uri="{9D8B030D-6E8A-4147-A177-3AD203B41FA5}">
                      <a16:colId xmlns:a16="http://schemas.microsoft.com/office/drawing/2014/main" val="20001"/>
                    </a:ext>
                  </a:extLst>
                </a:gridCol>
                <a:gridCol w="2107575">
                  <a:extLst>
                    <a:ext uri="{9D8B030D-6E8A-4147-A177-3AD203B41FA5}">
                      <a16:colId xmlns:a16="http://schemas.microsoft.com/office/drawing/2014/main" val="20002"/>
                    </a:ext>
                  </a:extLst>
                </a:gridCol>
              </a:tblGrid>
              <a:tr h="352925">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t>ROSC</a:t>
                      </a:r>
                      <a:endParaRPr/>
                    </a:p>
                  </a:txBody>
                  <a:tcPr marL="91450" marR="91450" marT="45725" marB="45725"/>
                </a:tc>
                <a:tc>
                  <a:txBody>
                    <a:bodyPr/>
                    <a:lstStyle/>
                    <a:p>
                      <a:pPr marL="0" marR="0" lvl="0" indent="0" algn="l" rtl="0">
                        <a:spcBef>
                          <a:spcPts val="0"/>
                        </a:spcBef>
                        <a:spcAft>
                          <a:spcPts val="0"/>
                        </a:spcAft>
                        <a:buNone/>
                      </a:pPr>
                      <a:r>
                        <a:rPr lang="en-US" sz="1800"/>
                        <a:t>Survival to hospital discharge</a:t>
                      </a:r>
                      <a:endParaRPr/>
                    </a:p>
                  </a:txBody>
                  <a:tcPr marL="91450" marR="91450" marT="45725" marB="45725"/>
                </a:tc>
                <a:extLst>
                  <a:ext uri="{0D108BD9-81ED-4DB2-BD59-A6C34878D82A}">
                    <a16:rowId xmlns:a16="http://schemas.microsoft.com/office/drawing/2014/main" val="10000"/>
                  </a:ext>
                </a:extLst>
              </a:tr>
              <a:tr h="352925">
                <a:tc>
                  <a:txBody>
                    <a:bodyPr/>
                    <a:lstStyle/>
                    <a:p>
                      <a:pPr marL="0" marR="0" lvl="0" indent="0" algn="l" rtl="0">
                        <a:spcBef>
                          <a:spcPts val="0"/>
                        </a:spcBef>
                        <a:spcAft>
                          <a:spcPts val="0"/>
                        </a:spcAft>
                        <a:buNone/>
                      </a:pPr>
                      <a:r>
                        <a:rPr lang="en-US" sz="1800"/>
                        <a:t>Thrombolytics given (n=22)</a:t>
                      </a:r>
                      <a:endParaRPr/>
                    </a:p>
                  </a:txBody>
                  <a:tcPr marL="91450" marR="91450" marT="45725" marB="45725"/>
                </a:tc>
                <a:tc>
                  <a:txBody>
                    <a:bodyPr/>
                    <a:lstStyle/>
                    <a:p>
                      <a:pPr marL="0" marR="0" lvl="0" indent="0" algn="l" rtl="0">
                        <a:spcBef>
                          <a:spcPts val="0"/>
                        </a:spcBef>
                        <a:spcAft>
                          <a:spcPts val="0"/>
                        </a:spcAft>
                        <a:buNone/>
                      </a:pPr>
                      <a:r>
                        <a:rPr lang="en-US" sz="1800"/>
                        <a:t>11</a:t>
                      </a:r>
                      <a:endParaRPr/>
                    </a:p>
                  </a:txBody>
                  <a:tcPr marL="91450" marR="91450" marT="45725" marB="45725"/>
                </a:tc>
                <a:tc>
                  <a:txBody>
                    <a:bodyPr/>
                    <a:lstStyle/>
                    <a:p>
                      <a:pPr marL="0" marR="0" lvl="0" indent="0" algn="l" rtl="0">
                        <a:spcBef>
                          <a:spcPts val="0"/>
                        </a:spcBef>
                        <a:spcAft>
                          <a:spcPts val="0"/>
                        </a:spcAft>
                        <a:buNone/>
                      </a:pPr>
                      <a:r>
                        <a:rPr lang="en-US" sz="1800"/>
                        <a:t>3</a:t>
                      </a:r>
                      <a:endParaRPr/>
                    </a:p>
                  </a:txBody>
                  <a:tcPr marL="91450" marR="91450" marT="45725" marB="45725"/>
                </a:tc>
                <a:extLst>
                  <a:ext uri="{0D108BD9-81ED-4DB2-BD59-A6C34878D82A}">
                    <a16:rowId xmlns:a16="http://schemas.microsoft.com/office/drawing/2014/main" val="10001"/>
                  </a:ext>
                </a:extLst>
              </a:tr>
            </a:tbl>
          </a:graphicData>
        </a:graphic>
      </p:graphicFrame>
      <p:sp>
        <p:nvSpPr>
          <p:cNvPr id="163" name="Google Shape;163;p9"/>
          <p:cNvSpPr txBox="1"/>
          <p:nvPr/>
        </p:nvSpPr>
        <p:spPr>
          <a:xfrm>
            <a:off x="838200" y="5516802"/>
            <a:ext cx="10515600"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dirty="0">
                <a:latin typeface="Calibri"/>
                <a:ea typeface="Calibri"/>
                <a:cs typeface="Calibri"/>
                <a:sym typeface="Calibri"/>
              </a:rPr>
              <a:t>Bottom line:</a:t>
            </a:r>
            <a:r>
              <a:rPr lang="en-US" sz="2400" b="1" dirty="0">
                <a:latin typeface="Calibri"/>
                <a:ea typeface="Calibri"/>
                <a:cs typeface="Calibri"/>
                <a:sym typeface="Calibri"/>
              </a:rPr>
              <a:t> </a:t>
            </a:r>
            <a:r>
              <a:rPr lang="en-US" sz="2400" b="0" i="0" u="none" strike="noStrike" dirty="0">
                <a:latin typeface="Calibri"/>
                <a:ea typeface="Calibri"/>
                <a:cs typeface="Calibri"/>
                <a:sym typeface="Calibri"/>
              </a:rPr>
              <a:t>In this small single-center retrospective review, very few patients (14%) who had cardiac arrest due to suspected or confirmed pulmonary embolism and received thrombolytics survived to hospital discharge. </a:t>
            </a:r>
            <a:endParaRPr sz="2400" dirty="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0"/>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100" dirty="0"/>
              <a:t>Emergency Thrombolysis During Cardiac Arrest due to Pulmonary Embolism: Our Experience Over 6 Years</a:t>
            </a:r>
            <a:br>
              <a:rPr lang="en-US" sz="3600" dirty="0"/>
            </a:br>
            <a:r>
              <a:rPr lang="en-US" sz="1600" dirty="0"/>
              <a:t>de Paz D, Diez J, Ariza F, </a:t>
            </a:r>
            <a:r>
              <a:rPr lang="en-US" sz="1600" dirty="0" err="1"/>
              <a:t>Scarpetta</a:t>
            </a:r>
            <a:r>
              <a:rPr lang="en-US" sz="1600" dirty="0"/>
              <a:t> DF, Quintero JA, Carvajal SM. </a:t>
            </a:r>
            <a:r>
              <a:rPr lang="en-US" sz="1600" dirty="0">
                <a:hlinkClick r:id="rId3"/>
              </a:rPr>
              <a:t>Emergency Thrombolysis During Cardiac Arrest Due to Pulmonary Thromboembolism: Our Experience Over 6 Years</a:t>
            </a:r>
            <a:r>
              <a:rPr lang="en-US" sz="1600" dirty="0"/>
              <a:t>. </a:t>
            </a:r>
            <a:r>
              <a:rPr lang="en-US" sz="1600" i="1" dirty="0"/>
              <a:t>Open Access </a:t>
            </a:r>
            <a:r>
              <a:rPr lang="en-US" sz="1600" i="1" dirty="0" err="1"/>
              <a:t>Emerg</a:t>
            </a:r>
            <a:r>
              <a:rPr lang="en-US" sz="1600" i="1" dirty="0"/>
              <a:t> Med</a:t>
            </a:r>
            <a:r>
              <a:rPr lang="en-US" sz="1600" dirty="0"/>
              <a:t>. 2021 Feb 22;13:67-73.</a:t>
            </a:r>
            <a:endParaRPr sz="3600" dirty="0"/>
          </a:p>
        </p:txBody>
      </p:sp>
      <p:sp>
        <p:nvSpPr>
          <p:cNvPr id="170" name="Google Shape;170;p10"/>
          <p:cNvSpPr txBox="1">
            <a:spLocks noGrp="1"/>
          </p:cNvSpPr>
          <p:nvPr>
            <p:ph sz="half" idx="1"/>
          </p:nvPr>
        </p:nvSpPr>
        <p:spPr>
          <a:xfrm>
            <a:off x="838200" y="2072640"/>
            <a:ext cx="3570797" cy="3181285"/>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1700" b="1" dirty="0"/>
              <a:t>Objective: </a:t>
            </a:r>
            <a:r>
              <a:rPr lang="en-US" sz="1700" dirty="0"/>
              <a:t>Examine the effect of alteplase in patients with cardiac arrest secondary to PE.</a:t>
            </a:r>
            <a:endParaRPr dirty="0"/>
          </a:p>
          <a:p>
            <a:pPr marL="0" lvl="0" indent="0" algn="l" rtl="0">
              <a:lnSpc>
                <a:spcPct val="90000"/>
              </a:lnSpc>
              <a:spcBef>
                <a:spcPts val="1000"/>
              </a:spcBef>
              <a:spcAft>
                <a:spcPts val="0"/>
              </a:spcAft>
              <a:buClr>
                <a:schemeClr val="dk1"/>
              </a:buClr>
              <a:buSzPts val="1700"/>
              <a:buNone/>
            </a:pPr>
            <a:r>
              <a:rPr lang="en-US" sz="1700" b="1" dirty="0"/>
              <a:t>Methods: </a:t>
            </a:r>
            <a:r>
              <a:rPr lang="en-US" sz="1700" dirty="0"/>
              <a:t>Retrospective, observational, single-center cohort of 16 patients with confirmed or highly suspected PE as cause of cardiac arrest who received CPR with or without emergency thrombolytic therapy using alteplase.</a:t>
            </a:r>
            <a:endParaRPr dirty="0"/>
          </a:p>
        </p:txBody>
      </p:sp>
      <p:sp>
        <p:nvSpPr>
          <p:cNvPr id="171" name="Google Shape;171;p10"/>
          <p:cNvSpPr txBox="1">
            <a:spLocks noGrp="1"/>
          </p:cNvSpPr>
          <p:nvPr>
            <p:ph sz="half" idx="2"/>
          </p:nvPr>
        </p:nvSpPr>
        <p:spPr>
          <a:xfrm>
            <a:off x="4408997" y="2072640"/>
            <a:ext cx="6944803" cy="3181285"/>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800" b="1" dirty="0"/>
              <a:t>Results</a:t>
            </a:r>
            <a:r>
              <a:rPr lang="en-US" sz="1800" dirty="0"/>
              <a:t>: There was no statistically significant difference in ROSC between the two groups, nor in secondary outcomes (24 hour mortality, survival to hospital discharge, survival with neurologic outcome). </a:t>
            </a:r>
            <a:endParaRPr sz="2800" dirty="0"/>
          </a:p>
        </p:txBody>
      </p:sp>
      <p:sp>
        <p:nvSpPr>
          <p:cNvPr id="172" name="Google Shape;172;p10"/>
          <p:cNvSpPr txBox="1"/>
          <p:nvPr/>
        </p:nvSpPr>
        <p:spPr>
          <a:xfrm>
            <a:off x="838200" y="5250050"/>
            <a:ext cx="10515600"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dirty="0">
                <a:latin typeface="Calibri"/>
                <a:ea typeface="Calibri"/>
                <a:cs typeface="Calibri"/>
                <a:sym typeface="Calibri"/>
              </a:rPr>
              <a:t>Bottom line: </a:t>
            </a:r>
            <a:r>
              <a:rPr lang="en-US" sz="2400" b="1" dirty="0">
                <a:latin typeface="Calibri"/>
                <a:ea typeface="Calibri"/>
                <a:cs typeface="Calibri"/>
                <a:sym typeface="Calibri"/>
              </a:rPr>
              <a:t> </a:t>
            </a:r>
            <a:r>
              <a:rPr lang="en-US" sz="2400" dirty="0">
                <a:latin typeface="Calibri"/>
                <a:ea typeface="Calibri"/>
                <a:cs typeface="Calibri"/>
                <a:sym typeface="Calibri"/>
              </a:rPr>
              <a:t>In this small observational study, there was no difference in ROSC or 24-hr survival rate in adults with cardiac arrest due to pulmonary embolism between the group that received thrombolysis vs the group that did not. Limited by unclear treatment group allocation which may be a source of bias.</a:t>
            </a:r>
            <a:endParaRPr sz="2000" dirty="0"/>
          </a:p>
        </p:txBody>
      </p:sp>
      <p:graphicFrame>
        <p:nvGraphicFramePr>
          <p:cNvPr id="173" name="Google Shape;173;p10"/>
          <p:cNvGraphicFramePr/>
          <p:nvPr>
            <p:extLst>
              <p:ext uri="{D42A27DB-BD31-4B8C-83A1-F6EECF244321}">
                <p14:modId xmlns:p14="http://schemas.microsoft.com/office/powerpoint/2010/main" val="2696593926"/>
              </p:ext>
            </p:extLst>
          </p:nvPr>
        </p:nvGraphicFramePr>
        <p:xfrm>
          <a:off x="4797617" y="3262811"/>
          <a:ext cx="6167562" cy="1752640"/>
        </p:xfrm>
        <a:graphic>
          <a:graphicData uri="http://schemas.openxmlformats.org/drawingml/2006/table">
            <a:tbl>
              <a:tblPr firstRow="1" bandRow="1">
                <a:noFill/>
                <a:tableStyleId>{0BC5219F-BCED-458D-9C56-D0E1CF8270C6}</a:tableStyleId>
              </a:tblPr>
              <a:tblGrid>
                <a:gridCol w="1640177">
                  <a:extLst>
                    <a:ext uri="{9D8B030D-6E8A-4147-A177-3AD203B41FA5}">
                      <a16:colId xmlns:a16="http://schemas.microsoft.com/office/drawing/2014/main" val="20000"/>
                    </a:ext>
                  </a:extLst>
                </a:gridCol>
                <a:gridCol w="1517267">
                  <a:extLst>
                    <a:ext uri="{9D8B030D-6E8A-4147-A177-3AD203B41FA5}">
                      <a16:colId xmlns:a16="http://schemas.microsoft.com/office/drawing/2014/main" val="20001"/>
                    </a:ext>
                  </a:extLst>
                </a:gridCol>
                <a:gridCol w="1928079">
                  <a:extLst>
                    <a:ext uri="{9D8B030D-6E8A-4147-A177-3AD203B41FA5}">
                      <a16:colId xmlns:a16="http://schemas.microsoft.com/office/drawing/2014/main" val="20002"/>
                    </a:ext>
                  </a:extLst>
                </a:gridCol>
                <a:gridCol w="1082039">
                  <a:extLst>
                    <a:ext uri="{9D8B030D-6E8A-4147-A177-3AD203B41FA5}">
                      <a16:colId xmlns:a16="http://schemas.microsoft.com/office/drawing/2014/main" val="20003"/>
                    </a:ext>
                  </a:extLst>
                </a:gridCol>
              </a:tblGrid>
              <a:tr h="228600">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r>
                        <a:rPr lang="en-US" sz="1800" dirty="0"/>
                        <a:t>Alteplase, n=8 (%)</a:t>
                      </a:r>
                      <a:endParaRPr dirty="0"/>
                    </a:p>
                  </a:txBody>
                  <a:tcPr marL="91450" marR="91450" marT="45725" marB="45725"/>
                </a:tc>
                <a:tc>
                  <a:txBody>
                    <a:bodyPr/>
                    <a:lstStyle/>
                    <a:p>
                      <a:pPr marL="0" marR="0" lvl="0" indent="0" algn="l" rtl="0">
                        <a:spcBef>
                          <a:spcPts val="0"/>
                        </a:spcBef>
                        <a:spcAft>
                          <a:spcPts val="0"/>
                        </a:spcAft>
                        <a:buNone/>
                      </a:pPr>
                      <a:r>
                        <a:rPr lang="en-US" sz="1800" dirty="0"/>
                        <a:t>No thrombolytics, n=8 (%)</a:t>
                      </a:r>
                      <a:endParaRPr dirty="0"/>
                    </a:p>
                  </a:txBody>
                  <a:tcPr marL="91450" marR="91450" marT="45725" marB="45725"/>
                </a:tc>
                <a:tc>
                  <a:txBody>
                    <a:bodyPr/>
                    <a:lstStyle/>
                    <a:p>
                      <a:pPr marL="0" marR="0" lvl="0" indent="0" algn="l" rtl="0">
                        <a:spcBef>
                          <a:spcPts val="0"/>
                        </a:spcBef>
                        <a:spcAft>
                          <a:spcPts val="0"/>
                        </a:spcAft>
                        <a:buNone/>
                      </a:pPr>
                      <a:r>
                        <a:rPr lang="en-US" sz="1800" dirty="0"/>
                        <a:t>P value</a:t>
                      </a:r>
                      <a:endParaRPr dirty="0"/>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a:t>ROSC</a:t>
                      </a:r>
                      <a:endParaRPr/>
                    </a:p>
                  </a:txBody>
                  <a:tcPr marL="91450" marR="91450" marT="45725" marB="45725"/>
                </a:tc>
                <a:tc>
                  <a:txBody>
                    <a:bodyPr/>
                    <a:lstStyle/>
                    <a:p>
                      <a:pPr marL="0" marR="0" lvl="0" indent="0" algn="l" rtl="0">
                        <a:spcBef>
                          <a:spcPts val="0"/>
                        </a:spcBef>
                        <a:spcAft>
                          <a:spcPts val="0"/>
                        </a:spcAft>
                        <a:buNone/>
                      </a:pPr>
                      <a:r>
                        <a:rPr lang="en-US" sz="1800" dirty="0"/>
                        <a:t>8 (100)</a:t>
                      </a:r>
                      <a:endParaRPr dirty="0"/>
                    </a:p>
                  </a:txBody>
                  <a:tcPr marL="91450" marR="91450" marT="45725" marB="45725"/>
                </a:tc>
                <a:tc>
                  <a:txBody>
                    <a:bodyPr/>
                    <a:lstStyle/>
                    <a:p>
                      <a:pPr marL="0" marR="0" lvl="0" indent="0" algn="l" rtl="0">
                        <a:spcBef>
                          <a:spcPts val="0"/>
                        </a:spcBef>
                        <a:spcAft>
                          <a:spcPts val="0"/>
                        </a:spcAft>
                        <a:buNone/>
                      </a:pPr>
                      <a:r>
                        <a:rPr lang="en-US" sz="1800"/>
                        <a:t>7 (87.5)</a:t>
                      </a:r>
                      <a:endParaRPr/>
                    </a:p>
                  </a:txBody>
                  <a:tcPr marL="91450" marR="91450" marT="45725" marB="45725"/>
                </a:tc>
                <a:tc>
                  <a:txBody>
                    <a:bodyPr/>
                    <a:lstStyle/>
                    <a:p>
                      <a:pPr marL="0" marR="0" lvl="0" indent="0" algn="l" rtl="0">
                        <a:spcBef>
                          <a:spcPts val="0"/>
                        </a:spcBef>
                        <a:spcAft>
                          <a:spcPts val="0"/>
                        </a:spcAft>
                        <a:buNone/>
                      </a:pPr>
                      <a:r>
                        <a:rPr lang="en-US" sz="1800"/>
                        <a:t>0.3</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a:t>Death at 24h</a:t>
                      </a:r>
                      <a:endParaRPr/>
                    </a:p>
                  </a:txBody>
                  <a:tcPr marL="91450" marR="91450" marT="45725" marB="45725"/>
                </a:tc>
                <a:tc>
                  <a:txBody>
                    <a:bodyPr/>
                    <a:lstStyle/>
                    <a:p>
                      <a:pPr marL="0" marR="0" lvl="0" indent="0" algn="l" rtl="0">
                        <a:spcBef>
                          <a:spcPts val="0"/>
                        </a:spcBef>
                        <a:spcAft>
                          <a:spcPts val="0"/>
                        </a:spcAft>
                        <a:buNone/>
                      </a:pPr>
                      <a:r>
                        <a:rPr lang="en-US" sz="1800"/>
                        <a:t>2 (25)</a:t>
                      </a:r>
                      <a:endParaRPr/>
                    </a:p>
                  </a:txBody>
                  <a:tcPr marL="91450" marR="91450" marT="45725" marB="45725"/>
                </a:tc>
                <a:tc>
                  <a:txBody>
                    <a:bodyPr/>
                    <a:lstStyle/>
                    <a:p>
                      <a:pPr marL="0" marR="0" lvl="0" indent="0" algn="l" rtl="0">
                        <a:spcBef>
                          <a:spcPts val="0"/>
                        </a:spcBef>
                        <a:spcAft>
                          <a:spcPts val="0"/>
                        </a:spcAft>
                        <a:buNone/>
                      </a:pPr>
                      <a:r>
                        <a:rPr lang="en-US" sz="1800"/>
                        <a:t>4 (50)</a:t>
                      </a:r>
                      <a:endParaRPr/>
                    </a:p>
                  </a:txBody>
                  <a:tcPr marL="91450" marR="91450" marT="45725" marB="45725"/>
                </a:tc>
                <a:tc>
                  <a:txBody>
                    <a:bodyPr/>
                    <a:lstStyle/>
                    <a:p>
                      <a:pPr marL="0" marR="0" lvl="0" indent="0" algn="l" rtl="0">
                        <a:spcBef>
                          <a:spcPts val="0"/>
                        </a:spcBef>
                        <a:spcAft>
                          <a:spcPts val="0"/>
                        </a:spcAft>
                        <a:buNone/>
                      </a:pPr>
                      <a:r>
                        <a:rPr lang="en-US" sz="1800"/>
                        <a:t>0.3</a:t>
                      </a:r>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1800"/>
                        <a:t>Death at 30d</a:t>
                      </a:r>
                      <a:endParaRPr/>
                    </a:p>
                  </a:txBody>
                  <a:tcPr marL="91450" marR="91450" marT="45725" marB="45725"/>
                </a:tc>
                <a:tc>
                  <a:txBody>
                    <a:bodyPr/>
                    <a:lstStyle/>
                    <a:p>
                      <a:pPr marL="0" marR="0" lvl="0" indent="0" algn="l" rtl="0">
                        <a:spcBef>
                          <a:spcPts val="0"/>
                        </a:spcBef>
                        <a:spcAft>
                          <a:spcPts val="0"/>
                        </a:spcAft>
                        <a:buNone/>
                      </a:pPr>
                      <a:r>
                        <a:rPr lang="en-US" sz="1800" dirty="0"/>
                        <a:t>5 (62.5)</a:t>
                      </a:r>
                      <a:endParaRPr dirty="0"/>
                    </a:p>
                  </a:txBody>
                  <a:tcPr marL="91450" marR="91450" marT="45725" marB="45725"/>
                </a:tc>
                <a:tc>
                  <a:txBody>
                    <a:bodyPr/>
                    <a:lstStyle/>
                    <a:p>
                      <a:pPr marL="0" marR="0" lvl="0" indent="0" algn="l" rtl="0">
                        <a:spcBef>
                          <a:spcPts val="0"/>
                        </a:spcBef>
                        <a:spcAft>
                          <a:spcPts val="0"/>
                        </a:spcAft>
                        <a:buNone/>
                      </a:pPr>
                      <a:r>
                        <a:rPr lang="en-US" sz="1800" dirty="0"/>
                        <a:t>5 (62.5)</a:t>
                      </a:r>
                      <a:endParaRPr dirty="0"/>
                    </a:p>
                  </a:txBody>
                  <a:tcPr marL="91450" marR="91450" marT="45725" marB="45725"/>
                </a:tc>
                <a:tc>
                  <a:txBody>
                    <a:bodyPr/>
                    <a:lstStyle/>
                    <a:p>
                      <a:pPr marL="0" marR="0" lvl="0" indent="0" algn="l" rtl="0">
                        <a:spcBef>
                          <a:spcPts val="0"/>
                        </a:spcBef>
                        <a:spcAft>
                          <a:spcPts val="0"/>
                        </a:spcAft>
                        <a:buNone/>
                      </a:pPr>
                      <a:r>
                        <a:rPr lang="en-US" sz="1800" dirty="0"/>
                        <a:t>1.0</a:t>
                      </a:r>
                      <a:endParaRPr dirty="0"/>
                    </a:p>
                  </a:txBody>
                  <a:tcPr marL="91450" marR="91450"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Take-Home Points</a:t>
            </a:r>
            <a:endParaRPr dirty="0"/>
          </a:p>
        </p:txBody>
      </p:sp>
      <p:sp>
        <p:nvSpPr>
          <p:cNvPr id="180" name="Google Shape;180;p11"/>
          <p:cNvSpPr txBox="1">
            <a:spLocks noGrp="1"/>
          </p:cNvSpPr>
          <p:nvPr>
            <p:ph sz="half" idx="1"/>
          </p:nvPr>
        </p:nvSpPr>
        <p:spPr>
          <a:xfrm>
            <a:off x="838200" y="2252344"/>
            <a:ext cx="10515599" cy="4605655"/>
          </a:xfrm>
          <a:prstGeom prst="rect">
            <a:avLst/>
          </a:prstGeom>
          <a:noFill/>
          <a:ln>
            <a:noFill/>
          </a:ln>
        </p:spPr>
        <p:txBody>
          <a:bodyPr spcFirstLastPara="1" wrap="square" lIns="91425" tIns="45700" rIns="91425" bIns="45700" anchor="t" anchorCtr="0">
            <a:normAutofit fontScale="92500" lnSpcReduction="20000"/>
          </a:bodyPr>
          <a:lstStyle/>
          <a:p>
            <a:pPr>
              <a:spcBef>
                <a:spcPts val="0"/>
              </a:spcBef>
              <a:buClr>
                <a:schemeClr val="tx1"/>
              </a:buClr>
              <a:buSzPct val="100000"/>
              <a:buFont typeface="Wingdings" pitchFamily="2" charset="2"/>
              <a:buChar char="Ø"/>
            </a:pPr>
            <a:r>
              <a:rPr lang="en-US" dirty="0"/>
              <a:t>Few patients who suffer cardiac arrest from massive pulmonary embolism will survive to hospital discharge. There are a limited number of studies currently on use of thrombolytics for cardiac arrest due to pulmonary embolism, none of which are RCTs. </a:t>
            </a:r>
            <a:endParaRPr dirty="0"/>
          </a:p>
          <a:p>
            <a:pPr>
              <a:buClr>
                <a:schemeClr val="tx1"/>
              </a:buClr>
              <a:buSzPct val="100000"/>
              <a:buFont typeface="Wingdings" pitchFamily="2" charset="2"/>
              <a:buChar char="Ø"/>
            </a:pPr>
            <a:endParaRPr dirty="0"/>
          </a:p>
          <a:p>
            <a:pPr>
              <a:buClr>
                <a:schemeClr val="tx1"/>
              </a:buClr>
              <a:buSzPct val="100000"/>
              <a:buFont typeface="Wingdings" pitchFamily="2" charset="2"/>
              <a:buChar char="Ø"/>
            </a:pPr>
            <a:r>
              <a:rPr lang="en-US" dirty="0"/>
              <a:t>From the evidence available, there is no clear mortality or functional outcome benefit to any IV thrombolytic in this patient population. Additionally, while alteplase is the most common thrombolytic, there is significant heterogeneity in the dosing strategies.</a:t>
            </a:r>
          </a:p>
          <a:p>
            <a:pPr marL="0" indent="0">
              <a:buClr>
                <a:schemeClr val="tx1"/>
              </a:buClr>
              <a:buSzPct val="100000"/>
              <a:buNone/>
            </a:pPr>
            <a:endParaRPr dirty="0"/>
          </a:p>
          <a:p>
            <a:pPr>
              <a:buClr>
                <a:schemeClr val="tx1"/>
              </a:buClr>
              <a:buSzPct val="100000"/>
              <a:buFont typeface="Wingdings" pitchFamily="2" charset="2"/>
              <a:buChar char="Ø"/>
            </a:pPr>
            <a:r>
              <a:rPr lang="en-US" dirty="0"/>
              <a:t>It is important for the clinician to weigh the potential benefits of IV thrombolytics for each individual patient against the risk of rare but significant bleeding events.</a:t>
            </a:r>
            <a:endParaRPr dirty="0"/>
          </a:p>
          <a:p>
            <a:pPr>
              <a:buClr>
                <a:schemeClr val="tx1"/>
              </a:buClr>
              <a:buSzPct val="100000"/>
              <a:buFont typeface="Wingdings" pitchFamily="2" charset="2"/>
              <a:buChar char="Ø"/>
            </a:pPr>
            <a:endParaRPr dirty="0"/>
          </a:p>
          <a:p>
            <a:pPr>
              <a:buClr>
                <a:schemeClr val="tx1"/>
              </a:buClr>
              <a:buSzPct val="100000"/>
              <a:buFont typeface="Wingdings" pitchFamily="2" charset="2"/>
              <a:buChar char="Ø"/>
            </a:pPr>
            <a:r>
              <a:rPr lang="en-US" dirty="0"/>
              <a:t>No strong conclusions can be made without further studies. </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2"/>
          <p:cNvSpPr txBox="1">
            <a:spLocks noGrp="1"/>
          </p:cNvSpPr>
          <p:nvPr>
            <p:ph sz="half" idx="4294967295"/>
          </p:nvPr>
        </p:nvSpPr>
        <p:spPr>
          <a:xfrm>
            <a:off x="198120" y="381000"/>
            <a:ext cx="10424160" cy="6477000"/>
          </a:xfrm>
          <a:prstGeom prst="rect">
            <a:avLst/>
          </a:prstGeom>
          <a:noFill/>
          <a:ln>
            <a:noFill/>
          </a:ln>
        </p:spPr>
        <p:txBody>
          <a:bodyPr spcFirstLastPara="1" wrap="square" lIns="91425" tIns="45700" rIns="91425" bIns="45700" anchor="t" anchorCtr="0">
            <a:normAutofit fontScale="55000" lnSpcReduction="20000"/>
          </a:bodyPr>
          <a:lstStyle/>
          <a:p>
            <a:pPr marL="514350" lvl="0" indent="-514350" algn="l" rtl="0">
              <a:lnSpc>
                <a:spcPct val="90000"/>
              </a:lnSpc>
              <a:spcBef>
                <a:spcPts val="0"/>
              </a:spcBef>
              <a:spcAft>
                <a:spcPts val="0"/>
              </a:spcAft>
              <a:buClr>
                <a:schemeClr val="tx1"/>
              </a:buClr>
              <a:buSzPct val="100000"/>
              <a:buAutoNum type="arabicPeriod"/>
            </a:pPr>
            <a:r>
              <a:rPr lang="en-US" dirty="0"/>
              <a:t>Abu-Laban RB, Christenson JM, Innes GD, et al. Tissue plasminogen activator in cardiac arrest with pulseless electrical activity. </a:t>
            </a:r>
            <a:r>
              <a:rPr lang="en-US" i="1" dirty="0"/>
              <a:t>N </a:t>
            </a:r>
            <a:r>
              <a:rPr lang="en-US" i="1" dirty="0" err="1"/>
              <a:t>Engl</a:t>
            </a:r>
            <a:r>
              <a:rPr lang="en-US" i="1" dirty="0"/>
              <a:t> J Med</a:t>
            </a:r>
            <a:r>
              <a:rPr lang="en-US" dirty="0"/>
              <a:t>. 2002;346(20):1522-1528. </a:t>
            </a:r>
            <a:r>
              <a:rPr lang="en-US" dirty="0" err="1"/>
              <a:t>doi</a:t>
            </a:r>
            <a:r>
              <a:rPr lang="en-US" dirty="0"/>
              <a:t>: 346/20/1522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Böttiger</a:t>
            </a:r>
            <a:r>
              <a:rPr lang="en-US" dirty="0"/>
              <a:t> BW, </a:t>
            </a:r>
            <a:r>
              <a:rPr lang="en-US" dirty="0" err="1"/>
              <a:t>Arntz</a:t>
            </a:r>
            <a:r>
              <a:rPr lang="en-US" dirty="0"/>
              <a:t> HR, Chamberlain DA, et al. Thrombolysis during resuscitation for out-of-hospital cardiac arrest. </a:t>
            </a:r>
            <a:r>
              <a:rPr lang="en-US" i="1" dirty="0"/>
              <a:t>N </a:t>
            </a:r>
            <a:r>
              <a:rPr lang="en-US" i="1" dirty="0" err="1"/>
              <a:t>Engl</a:t>
            </a:r>
            <a:r>
              <a:rPr lang="en-US" i="1" dirty="0"/>
              <a:t> J Med</a:t>
            </a:r>
            <a:r>
              <a:rPr lang="en-US" dirty="0"/>
              <a:t>. 2008;359(25):2651-2662. </a:t>
            </a:r>
            <a:r>
              <a:rPr lang="en-US" dirty="0" err="1"/>
              <a:t>doi</a:t>
            </a:r>
            <a:r>
              <a:rPr lang="en-US" dirty="0"/>
              <a:t>: 10.1056/NEJMoa070570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de Paz D, Diez J, Ariza F, </a:t>
            </a:r>
            <a:r>
              <a:rPr lang="en-US" dirty="0" err="1"/>
              <a:t>Scarpetta</a:t>
            </a:r>
            <a:r>
              <a:rPr lang="en-US" dirty="0"/>
              <a:t> DF, Quintero JA, Carvajal SM. Emergency thrombolysis during cardiac arrest due to pulmonary thromboembolism: Our experience over 6 years. </a:t>
            </a:r>
            <a:r>
              <a:rPr lang="en-US" i="1" dirty="0"/>
              <a:t>Open Access </a:t>
            </a:r>
            <a:r>
              <a:rPr lang="en-US" i="1" dirty="0" err="1"/>
              <a:t>Emerg</a:t>
            </a:r>
            <a:r>
              <a:rPr lang="en-US" i="1" dirty="0"/>
              <a:t> Med</a:t>
            </a:r>
            <a:r>
              <a:rPr lang="en-US" dirty="0"/>
              <a:t>. 2021;13:67-73. </a:t>
            </a:r>
            <a:r>
              <a:rPr lang="en-US" dirty="0" err="1"/>
              <a:t>doi</a:t>
            </a:r>
            <a:r>
              <a:rPr lang="en-US" dirty="0"/>
              <a:t>: 10.2147/OAEM.S275767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Dirican</a:t>
            </a:r>
            <a:r>
              <a:rPr lang="en-US" dirty="0"/>
              <a:t> A, </a:t>
            </a:r>
            <a:r>
              <a:rPr lang="en-US" dirty="0" err="1"/>
              <a:t>Ozkaya</a:t>
            </a:r>
            <a:r>
              <a:rPr lang="en-US" dirty="0"/>
              <a:t> S, Atas AE, Ulu EK, </a:t>
            </a:r>
            <a:r>
              <a:rPr lang="en-US" dirty="0" err="1"/>
              <a:t>Kitapci</a:t>
            </a:r>
            <a:r>
              <a:rPr lang="en-US" dirty="0"/>
              <a:t> I, </a:t>
            </a:r>
            <a:r>
              <a:rPr lang="en-US" dirty="0" err="1"/>
              <a:t>Ece</a:t>
            </a:r>
            <a:r>
              <a:rPr lang="en-US" dirty="0"/>
              <a:t> F. Thrombolytic treatment (alteplase; rt-pa) in acute massive pulmonary embolism and cardiopulmonary arrest. </a:t>
            </a:r>
            <a:r>
              <a:rPr lang="en-US" i="1" dirty="0"/>
              <a:t>Drug Des </a:t>
            </a:r>
            <a:r>
              <a:rPr lang="en-US" i="1" dirty="0" err="1"/>
              <a:t>Devel</a:t>
            </a:r>
            <a:r>
              <a:rPr lang="en-US" i="1" dirty="0"/>
              <a:t> </a:t>
            </a:r>
            <a:r>
              <a:rPr lang="en-US" i="1" dirty="0" err="1"/>
              <a:t>Ther</a:t>
            </a:r>
            <a:r>
              <a:rPr lang="en-US" dirty="0"/>
              <a:t>. 2014;8:759-763. </a:t>
            </a:r>
            <a:r>
              <a:rPr lang="en-US" dirty="0" err="1"/>
              <a:t>doi</a:t>
            </a:r>
            <a:r>
              <a:rPr lang="en-US" dirty="0"/>
              <a:t>: 10.2147/DDDT.S61679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Igneri</a:t>
            </a:r>
            <a:r>
              <a:rPr lang="en-US" dirty="0"/>
              <a:t> LA, Hammer JM. Systemic thrombolytic therapy for massive and </a:t>
            </a:r>
            <a:r>
              <a:rPr lang="en-US" dirty="0" err="1"/>
              <a:t>submassive</a:t>
            </a:r>
            <a:r>
              <a:rPr lang="en-US" dirty="0"/>
              <a:t> pulmonary embolism. </a:t>
            </a:r>
            <a:r>
              <a:rPr lang="en-US" i="1" dirty="0"/>
              <a:t>J Pharm </a:t>
            </a:r>
            <a:r>
              <a:rPr lang="en-US" i="1" dirty="0" err="1"/>
              <a:t>Pract</a:t>
            </a:r>
            <a:r>
              <a:rPr lang="en-US" dirty="0"/>
              <a:t>. 2020;33(1):74-89. </a:t>
            </a:r>
            <a:r>
              <a:rPr lang="en-US" dirty="0" err="1"/>
              <a:t>doi</a:t>
            </a:r>
            <a:r>
              <a:rPr lang="en-US" dirty="0"/>
              <a:t>: 10.1177/0897190018767769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Javaudin</a:t>
            </a:r>
            <a:r>
              <a:rPr lang="en-US" dirty="0"/>
              <a:t> F, </a:t>
            </a:r>
            <a:r>
              <a:rPr lang="en-US" dirty="0" err="1"/>
              <a:t>Lascarrou</a:t>
            </a:r>
            <a:r>
              <a:rPr lang="en-US" dirty="0"/>
              <a:t> JB, Le Bastard Q, et al. Thrombolysis during resuscitation for out-of-hospital cardiac arrest caused by pulmonary embolism increases 30-day survival: Findings from the </a:t>
            </a:r>
            <a:r>
              <a:rPr lang="en-US" dirty="0" err="1"/>
              <a:t>french</a:t>
            </a:r>
            <a:r>
              <a:rPr lang="en-US" dirty="0"/>
              <a:t> national cardiac arrest registry. </a:t>
            </a:r>
            <a:r>
              <a:rPr lang="en-US" i="1" dirty="0"/>
              <a:t>Chest</a:t>
            </a:r>
            <a:r>
              <a:rPr lang="en-US" dirty="0"/>
              <a:t>. 2019;156(6):1167-1175. </a:t>
            </a:r>
            <a:r>
              <a:rPr lang="en-US" dirty="0" err="1"/>
              <a:t>doi</a:t>
            </a:r>
            <a:r>
              <a:rPr lang="en-US" dirty="0"/>
              <a:t>: S0012-3692(19)31390-X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 Logan JK, </a:t>
            </a:r>
            <a:r>
              <a:rPr lang="en-US" dirty="0" err="1"/>
              <a:t>Pantle</a:t>
            </a:r>
            <a:r>
              <a:rPr lang="en-US" dirty="0"/>
              <a:t> H, </a:t>
            </a:r>
            <a:r>
              <a:rPr lang="en-US" dirty="0" err="1"/>
              <a:t>Huiras</a:t>
            </a:r>
            <a:r>
              <a:rPr lang="en-US" dirty="0"/>
              <a:t> P, </a:t>
            </a:r>
            <a:r>
              <a:rPr lang="en-US" dirty="0" err="1"/>
              <a:t>Bessman</a:t>
            </a:r>
            <a:r>
              <a:rPr lang="en-US" dirty="0"/>
              <a:t> E, Bright L. Evidence-based diagnosis and thrombolytic treatment of cardiac arrest or </a:t>
            </a:r>
            <a:r>
              <a:rPr lang="en-US" dirty="0" err="1"/>
              <a:t>periarrest</a:t>
            </a:r>
            <a:r>
              <a:rPr lang="en-US" dirty="0"/>
              <a:t> due to suspected pulmonary embolism. </a:t>
            </a:r>
            <a:r>
              <a:rPr lang="en-US" i="1" dirty="0"/>
              <a:t>Am J </a:t>
            </a:r>
            <a:r>
              <a:rPr lang="en-US" i="1" dirty="0" err="1"/>
              <a:t>Emerg</a:t>
            </a:r>
            <a:r>
              <a:rPr lang="en-US" i="1" dirty="0"/>
              <a:t> Med</a:t>
            </a:r>
            <a:r>
              <a:rPr lang="en-US" dirty="0"/>
              <a:t>. 2014;32(7):789-796. </a:t>
            </a:r>
            <a:r>
              <a:rPr lang="en-US" dirty="0" err="1"/>
              <a:t>doi</a:t>
            </a:r>
            <a:r>
              <a:rPr lang="en-US" dirty="0"/>
              <a:t>: S0735-6757(14)00276-9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Long B, </a:t>
            </a:r>
            <a:r>
              <a:rPr lang="en-US" dirty="0" err="1"/>
              <a:t>Koyfman</a:t>
            </a:r>
            <a:r>
              <a:rPr lang="en-US" dirty="0"/>
              <a:t> A. Current controversies in thrombolytic use in acute pulmonary embolism. </a:t>
            </a:r>
            <a:r>
              <a:rPr lang="en-US" i="1" dirty="0"/>
              <a:t>J </a:t>
            </a:r>
            <a:r>
              <a:rPr lang="en-US" i="1" dirty="0" err="1"/>
              <a:t>Emerg</a:t>
            </a:r>
            <a:r>
              <a:rPr lang="en-US" i="1" dirty="0"/>
              <a:t> Med</a:t>
            </a:r>
            <a:r>
              <a:rPr lang="en-US" dirty="0"/>
              <a:t>. 2016;51(1):37-44. </a:t>
            </a:r>
            <a:r>
              <a:rPr lang="en-US" dirty="0" err="1"/>
              <a:t>doi</a:t>
            </a:r>
            <a:r>
              <a:rPr lang="en-US" dirty="0"/>
              <a:t>: S0736-4679(16)00150-5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Niwa</a:t>
            </a:r>
            <a:r>
              <a:rPr lang="en-US" dirty="0"/>
              <a:t> A, Nakamura M, Harada N, </a:t>
            </a:r>
            <a:r>
              <a:rPr lang="en-US" dirty="0" err="1"/>
              <a:t>Musha</a:t>
            </a:r>
            <a:r>
              <a:rPr lang="en-US" dirty="0"/>
              <a:t> T. Observational investigation of thrombolysis with the tissue-type plasminogen activator </a:t>
            </a:r>
            <a:r>
              <a:rPr lang="en-US" dirty="0" err="1"/>
              <a:t>monteplase</a:t>
            </a:r>
            <a:r>
              <a:rPr lang="en-US" dirty="0"/>
              <a:t> for acute pulmonary embolism in japan. </a:t>
            </a:r>
            <a:r>
              <a:rPr lang="en-US" i="1" dirty="0"/>
              <a:t>Circ J</a:t>
            </a:r>
            <a:r>
              <a:rPr lang="en-US" dirty="0"/>
              <a:t>. 2012;76(10):2471-2480. </a:t>
            </a:r>
            <a:r>
              <a:rPr lang="en-US" dirty="0" err="1"/>
              <a:t>doi</a:t>
            </a:r>
            <a:r>
              <a:rPr lang="en-US" dirty="0"/>
              <a:t>: N/JST.JSTAGE/</a:t>
            </a:r>
            <a:r>
              <a:rPr lang="en-US" dirty="0" err="1"/>
              <a:t>circj</a:t>
            </a:r>
            <a:r>
              <a:rPr lang="en-US" dirty="0"/>
              <a:t>/CJ-12-0091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Nobre</a:t>
            </a:r>
            <a:r>
              <a:rPr lang="en-US" dirty="0"/>
              <a:t> C, Thomas B, Santos L, Tavares J. Prolonged chest compressions during cardiopulmonary resuscitation for in-hospital cardiac arrest due to acute pulmonary embolism. </a:t>
            </a:r>
            <a:r>
              <a:rPr lang="en-US" i="1" dirty="0" err="1"/>
              <a:t>Tex</a:t>
            </a:r>
            <a:r>
              <a:rPr lang="en-US" i="1" dirty="0"/>
              <a:t> Heart Inst J</a:t>
            </a:r>
            <a:r>
              <a:rPr lang="en-US" dirty="0"/>
              <a:t>. 2015;42(2):136-138. </a:t>
            </a:r>
            <a:r>
              <a:rPr lang="en-US" dirty="0" err="1"/>
              <a:t>doi</a:t>
            </a:r>
            <a:r>
              <a:rPr lang="en-US" dirty="0"/>
              <a:t>: 10.14503/THIJ-14-4267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err="1"/>
              <a:t>Peppard</a:t>
            </a:r>
            <a:r>
              <a:rPr lang="en-US" dirty="0"/>
              <a:t> SR, Parks AM, Zimmerman J. Characterization of alteplase therapy for presumed or confirmed pulmonary embolism during cardiac arrest. </a:t>
            </a:r>
            <a:r>
              <a:rPr lang="en-US" i="1" dirty="0"/>
              <a:t>Am J Health Syst Pharm</a:t>
            </a:r>
            <a:r>
              <a:rPr lang="en-US" dirty="0"/>
              <a:t>. 2018;75(12):870-875. </a:t>
            </a:r>
            <a:r>
              <a:rPr lang="en-US" dirty="0" err="1"/>
              <a:t>doi</a:t>
            </a:r>
            <a:r>
              <a:rPr lang="en-US" dirty="0"/>
              <a:t>: 10.2146/ajhp170450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Peters NA, </a:t>
            </a:r>
            <a:r>
              <a:rPr lang="en-US" dirty="0" err="1"/>
              <a:t>Paciullo</a:t>
            </a:r>
            <a:r>
              <a:rPr lang="en-US" dirty="0"/>
              <a:t> CA. Alteplase for the treatment of pulmonary embolism: A review. </a:t>
            </a:r>
            <a:r>
              <a:rPr lang="en-US" i="1" dirty="0"/>
              <a:t>Adv </a:t>
            </a:r>
            <a:r>
              <a:rPr lang="en-US" i="1" dirty="0" err="1"/>
              <a:t>Emerg</a:t>
            </a:r>
            <a:r>
              <a:rPr lang="en-US" i="1" dirty="0"/>
              <a:t> </a:t>
            </a:r>
            <a:r>
              <a:rPr lang="en-US" i="1" dirty="0" err="1"/>
              <a:t>Nurs</a:t>
            </a:r>
            <a:r>
              <a:rPr lang="en-US" i="1" dirty="0"/>
              <a:t> J</a:t>
            </a:r>
            <a:r>
              <a:rPr lang="en-US" dirty="0"/>
              <a:t>. 2015;37(4):258-72; quiz E4. </a:t>
            </a:r>
            <a:r>
              <a:rPr lang="en-US" dirty="0" err="1"/>
              <a:t>doi</a:t>
            </a:r>
            <a:r>
              <a:rPr lang="en-US" dirty="0"/>
              <a:t>: 10.1097/TME.0000000000000082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Sharifi M, Berger J, Beeston P, et al. Pulseless electrical activity in pulmonary embolism treated with thrombolysis (from the "PEAPETT" study). </a:t>
            </a:r>
            <a:r>
              <a:rPr lang="en-US" i="1" dirty="0"/>
              <a:t>Am J </a:t>
            </a:r>
            <a:r>
              <a:rPr lang="en-US" i="1" dirty="0" err="1"/>
              <a:t>Emerg</a:t>
            </a:r>
            <a:r>
              <a:rPr lang="en-US" i="1" dirty="0"/>
              <a:t> Med</a:t>
            </a:r>
            <a:r>
              <a:rPr lang="en-US" dirty="0"/>
              <a:t>. 2016;34(10):1963-1967. </a:t>
            </a:r>
            <a:r>
              <a:rPr lang="en-US" dirty="0" err="1"/>
              <a:t>doi</a:t>
            </a:r>
            <a:r>
              <a:rPr lang="en-US" dirty="0"/>
              <a:t>: S0735-6757(16)30351-5 [</a:t>
            </a:r>
            <a:r>
              <a:rPr lang="en-US" dirty="0" err="1"/>
              <a:t>pii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Summers K, </a:t>
            </a:r>
            <a:r>
              <a:rPr lang="en-US" dirty="0" err="1"/>
              <a:t>Schultheis</a:t>
            </a:r>
            <a:r>
              <a:rPr lang="en-US" dirty="0"/>
              <a:t> J, </a:t>
            </a:r>
            <a:r>
              <a:rPr lang="en-US" dirty="0" err="1"/>
              <a:t>Raiff</a:t>
            </a:r>
            <a:r>
              <a:rPr lang="en-US" dirty="0"/>
              <a:t> D, </a:t>
            </a:r>
            <a:r>
              <a:rPr lang="en-US" dirty="0" err="1"/>
              <a:t>Dahhan</a:t>
            </a:r>
            <a:r>
              <a:rPr lang="en-US" dirty="0"/>
              <a:t> T. Evaluation of rescue thrombolysis in cardiac arrest secondary to suspected or confirmed pulmonary embolism. </a:t>
            </a:r>
            <a:r>
              <a:rPr lang="en-US" i="1" dirty="0"/>
              <a:t>Ann </a:t>
            </a:r>
            <a:r>
              <a:rPr lang="en-US" i="1" dirty="0" err="1"/>
              <a:t>Pharmacother</a:t>
            </a:r>
            <a:r>
              <a:rPr lang="en-US" dirty="0"/>
              <a:t>. 2019;53(7):711-715. </a:t>
            </a:r>
            <a:r>
              <a:rPr lang="en-US" dirty="0" err="1"/>
              <a:t>doi</a:t>
            </a:r>
            <a:r>
              <a:rPr lang="en-US" dirty="0"/>
              <a:t>: 10.1177/1060028019828423 [</a:t>
            </a:r>
            <a:r>
              <a:rPr lang="en-US" dirty="0" err="1"/>
              <a:t>doi</a:t>
            </a:r>
            <a:r>
              <a:rPr lang="en-US" dirty="0"/>
              <a:t>].</a:t>
            </a:r>
            <a:endParaRPr dirty="0"/>
          </a:p>
          <a:p>
            <a:pPr marL="514350" lvl="0" indent="-514350" algn="l" rtl="0">
              <a:lnSpc>
                <a:spcPct val="90000"/>
              </a:lnSpc>
              <a:spcBef>
                <a:spcPts val="1000"/>
              </a:spcBef>
              <a:spcAft>
                <a:spcPts val="0"/>
              </a:spcAft>
              <a:buClr>
                <a:schemeClr val="tx1"/>
              </a:buClr>
              <a:buSzPct val="100000"/>
              <a:buAutoNum type="arabicPeriod"/>
            </a:pPr>
            <a:r>
              <a:rPr lang="en-US" dirty="0"/>
              <a:t>Yousuf T, Brinton T, Ahmed K, et al. Tissue plasminogen activator use in cardiac arrest secondary to fulminant pulmonary embolism. </a:t>
            </a:r>
            <a:r>
              <a:rPr lang="en-US" i="1" dirty="0"/>
              <a:t>J Clin Med Res</a:t>
            </a:r>
            <a:r>
              <a:rPr lang="en-US" dirty="0"/>
              <a:t>. 2016;8(3):190-195. </a:t>
            </a:r>
            <a:r>
              <a:rPr lang="en-US" dirty="0" err="1"/>
              <a:t>doi</a:t>
            </a:r>
            <a:r>
              <a:rPr lang="en-US" dirty="0"/>
              <a:t>: 10.14740/jocmr2452w [</a:t>
            </a:r>
            <a:r>
              <a:rPr lang="en-US" dirty="0" err="1"/>
              <a:t>doi</a:t>
            </a:r>
            <a:r>
              <a:rPr lang="en-US" dirty="0"/>
              <a: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100000"/>
              <a:buFont typeface="Calibri"/>
              <a:buNone/>
            </a:pPr>
            <a:r>
              <a:rPr lang="en-US" dirty="0"/>
              <a:t>Thrombolysis in Cardiac Arrest from PE</a:t>
            </a:r>
            <a:endParaRPr dirty="0"/>
          </a:p>
        </p:txBody>
      </p:sp>
      <p:sp>
        <p:nvSpPr>
          <p:cNvPr id="90" name="Google Shape;90;p1"/>
          <p:cNvSpPr txBox="1">
            <a:spLocks noGrp="1"/>
          </p:cNvSpPr>
          <p:nvPr>
            <p:ph sz="half" idx="1"/>
          </p:nvPr>
        </p:nvSpPr>
        <p:spPr>
          <a:xfrm>
            <a:off x="838200" y="2301239"/>
            <a:ext cx="10706100" cy="41916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en-US" dirty="0"/>
              <a:t>While only about 4% of patients with pulmonary embolism (PE) present with hemodynamic instability or cardiac arrest (CA), evidence shows that up to 65% of massive PEs are fatal.</a:t>
            </a:r>
            <a:r>
              <a:rPr lang="en-US" baseline="30000" dirty="0"/>
              <a:t>7</a:t>
            </a:r>
            <a:r>
              <a:rPr lang="en-US" dirty="0"/>
              <a:t> Current Advanced Cardiovascular Life Support (ACLS) and American Heart Association (AHA) guidelines suggest thrombolytics should be considered for cardiac arrest due to presumed PE. </a:t>
            </a:r>
            <a:endParaRPr dirty="0"/>
          </a:p>
          <a:p>
            <a:pPr marL="0" lvl="0" indent="0" algn="l" rtl="0">
              <a:lnSpc>
                <a:spcPct val="90000"/>
              </a:lnSpc>
              <a:spcBef>
                <a:spcPts val="1000"/>
              </a:spcBef>
              <a:spcAft>
                <a:spcPts val="0"/>
              </a:spcAft>
              <a:buClr>
                <a:schemeClr val="dk1"/>
              </a:buClr>
              <a:buSzPct val="100000"/>
              <a:buNone/>
            </a:pPr>
            <a:endParaRPr dirty="0"/>
          </a:p>
          <a:p>
            <a:pPr marL="0" lvl="0" indent="0" algn="l" rtl="0">
              <a:lnSpc>
                <a:spcPct val="90000"/>
              </a:lnSpc>
              <a:spcBef>
                <a:spcPts val="1000"/>
              </a:spcBef>
              <a:spcAft>
                <a:spcPts val="0"/>
              </a:spcAft>
              <a:buClr>
                <a:schemeClr val="dk1"/>
              </a:buClr>
              <a:buSzPct val="100000"/>
              <a:buNone/>
            </a:pPr>
            <a:r>
              <a:rPr lang="en-US" dirty="0"/>
              <a:t>There have been no randomized control trials (RCTs) that have studied administration of thrombolytics in cardiac arrest due to PE. The only RCTs that added information involved administering thrombolytics in undifferentiated cardiac arrest, and they did not show a survival benefit.</a:t>
            </a:r>
            <a:br>
              <a:rPr lang="en-US" dirty="0"/>
            </a:b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dirty="0"/>
              <a:t>RCTs looking at thrombolytics in undifferentiated cardiac arrest (not specific to PE)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600" dirty="0">
                <a:latin typeface="Calibri"/>
                <a:ea typeface="Calibri"/>
                <a:cs typeface="Calibri"/>
                <a:sym typeface="Calibri"/>
              </a:rPr>
              <a:t>Tissue Plasminogen Activator in Cardiac Arrest with Pulseless Electrical Activity </a:t>
            </a:r>
            <a:br>
              <a:rPr lang="en-US" dirty="0">
                <a:latin typeface="Calibri"/>
                <a:ea typeface="Calibri"/>
                <a:cs typeface="Calibri"/>
                <a:sym typeface="Calibri"/>
              </a:rPr>
            </a:br>
            <a:r>
              <a:rPr lang="en-US" sz="1600" dirty="0">
                <a:latin typeface="Calibri"/>
                <a:ea typeface="Calibri"/>
                <a:cs typeface="Calibri"/>
                <a:sym typeface="Calibri"/>
              </a:rPr>
              <a:t>Abu-Laban RB, Christenson JM, Innes GD, et al. </a:t>
            </a:r>
            <a:r>
              <a:rPr lang="en-US" sz="1600" dirty="0">
                <a:latin typeface="Calibri"/>
                <a:ea typeface="Calibri"/>
                <a:cs typeface="Calibri"/>
                <a:sym typeface="Calibri"/>
                <a:hlinkClick r:id="rId3"/>
              </a:rPr>
              <a:t>Tissue plasminogen activator in cardiac arrest with pulseless electrical activity</a:t>
            </a:r>
            <a:r>
              <a:rPr lang="en-US" sz="1600" dirty="0">
                <a:latin typeface="Calibri"/>
                <a:ea typeface="Calibri"/>
                <a:cs typeface="Calibri"/>
                <a:sym typeface="Calibri"/>
              </a:rPr>
              <a:t>. </a:t>
            </a:r>
            <a:br>
              <a:rPr lang="en-US" sz="1600" dirty="0">
                <a:latin typeface="Calibri"/>
                <a:ea typeface="Calibri"/>
                <a:cs typeface="Calibri"/>
                <a:sym typeface="Calibri"/>
              </a:rPr>
            </a:br>
            <a:r>
              <a:rPr lang="en-US" sz="1600" i="1" dirty="0">
                <a:latin typeface="Calibri"/>
                <a:ea typeface="Calibri"/>
                <a:cs typeface="Calibri"/>
                <a:sym typeface="Calibri"/>
              </a:rPr>
              <a:t>N </a:t>
            </a:r>
            <a:r>
              <a:rPr lang="en-US" sz="1600" i="1" dirty="0" err="1">
                <a:latin typeface="Calibri"/>
                <a:ea typeface="Calibri"/>
                <a:cs typeface="Calibri"/>
                <a:sym typeface="Calibri"/>
              </a:rPr>
              <a:t>Engl</a:t>
            </a:r>
            <a:r>
              <a:rPr lang="en-US" sz="1600" i="1" dirty="0">
                <a:latin typeface="Calibri"/>
                <a:ea typeface="Calibri"/>
                <a:cs typeface="Calibri"/>
                <a:sym typeface="Calibri"/>
              </a:rPr>
              <a:t> J Med</a:t>
            </a:r>
            <a:r>
              <a:rPr lang="en-US" sz="1600" dirty="0">
                <a:latin typeface="Calibri"/>
                <a:ea typeface="Calibri"/>
                <a:cs typeface="Calibri"/>
                <a:sym typeface="Calibri"/>
              </a:rPr>
              <a:t>. 2002;346(20):1522-1528.</a:t>
            </a:r>
            <a:endParaRPr sz="1600" dirty="0">
              <a:latin typeface="Calibri"/>
              <a:ea typeface="Calibri"/>
              <a:cs typeface="Calibri"/>
              <a:sym typeface="Calibri"/>
            </a:endParaRPr>
          </a:p>
        </p:txBody>
      </p:sp>
      <p:sp>
        <p:nvSpPr>
          <p:cNvPr id="102" name="Google Shape;102;p3"/>
          <p:cNvSpPr txBox="1">
            <a:spLocks noGrp="1"/>
          </p:cNvSpPr>
          <p:nvPr>
            <p:ph sz="half" idx="1"/>
          </p:nvPr>
        </p:nvSpPr>
        <p:spPr>
          <a:xfrm>
            <a:off x="838201" y="2103118"/>
            <a:ext cx="4160520" cy="3453148"/>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700" b="1" dirty="0"/>
              <a:t>Objective: </a:t>
            </a:r>
            <a:r>
              <a:rPr lang="en-US" sz="1700" dirty="0"/>
              <a:t>Evaluate the effect of tissue plasminogen activator (</a:t>
            </a:r>
            <a:r>
              <a:rPr lang="en-US" sz="1700" dirty="0" err="1"/>
              <a:t>tPA</a:t>
            </a:r>
            <a:r>
              <a:rPr lang="en-US" sz="1700" dirty="0"/>
              <a:t>) in undifferentiated Pulseless Electrical Activity (PEA) arrest.</a:t>
            </a:r>
            <a:endParaRPr sz="1700" b="1" dirty="0"/>
          </a:p>
          <a:p>
            <a:pPr marL="0" lvl="0" indent="0" algn="l" rtl="0">
              <a:lnSpc>
                <a:spcPct val="90000"/>
              </a:lnSpc>
              <a:spcBef>
                <a:spcPts val="1000"/>
              </a:spcBef>
              <a:spcAft>
                <a:spcPts val="0"/>
              </a:spcAft>
              <a:buClr>
                <a:schemeClr val="dk1"/>
              </a:buClr>
              <a:buSzPts val="1700"/>
              <a:buNone/>
            </a:pPr>
            <a:r>
              <a:rPr lang="en-US" sz="1700" b="1" dirty="0"/>
              <a:t>Methods:  </a:t>
            </a:r>
            <a:r>
              <a:rPr lang="en-US" sz="1700" dirty="0"/>
              <a:t>Blinded RCT of 233 patients. Before enrollment, patients with &gt;1 minute of PEA arrest unresponsive to initial therapy underwent: endotracheal intubation, ventilation with 100% oxygen, bolus of normal saline and 1mg of epinephrine IV, then randomized to 100mg of </a:t>
            </a:r>
            <a:r>
              <a:rPr lang="en-US" sz="1700" dirty="0" err="1"/>
              <a:t>tPA</a:t>
            </a:r>
            <a:r>
              <a:rPr lang="en-US" sz="1700" dirty="0"/>
              <a:t> or placebo in a double-blind fashion. Resuscitation was continued for at least 15 minutes. </a:t>
            </a:r>
            <a:endParaRPr dirty="0"/>
          </a:p>
        </p:txBody>
      </p:sp>
      <p:sp>
        <p:nvSpPr>
          <p:cNvPr id="103" name="Google Shape;103;p3"/>
          <p:cNvSpPr txBox="1">
            <a:spLocks noGrp="1"/>
          </p:cNvSpPr>
          <p:nvPr>
            <p:ph sz="half" idx="2"/>
          </p:nvPr>
        </p:nvSpPr>
        <p:spPr>
          <a:xfrm>
            <a:off x="4998722" y="2103119"/>
            <a:ext cx="6355078" cy="3374497"/>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700" b="1" dirty="0">
                <a:latin typeface="Calibri"/>
                <a:ea typeface="Calibri"/>
                <a:cs typeface="Calibri"/>
                <a:sym typeface="Calibri"/>
              </a:rPr>
              <a:t>Results: </a:t>
            </a:r>
            <a:r>
              <a:rPr lang="en-US" sz="1700" dirty="0">
                <a:latin typeface="Calibri"/>
                <a:ea typeface="Calibri"/>
                <a:cs typeface="Calibri"/>
                <a:sym typeface="Calibri"/>
              </a:rPr>
              <a:t>Only one patient (in the </a:t>
            </a:r>
            <a:r>
              <a:rPr lang="en-US" sz="1700" dirty="0" err="1">
                <a:latin typeface="Calibri"/>
                <a:ea typeface="Calibri"/>
                <a:cs typeface="Calibri"/>
                <a:sym typeface="Calibri"/>
              </a:rPr>
              <a:t>tPA</a:t>
            </a:r>
            <a:r>
              <a:rPr lang="en-US" sz="1700" dirty="0">
                <a:latin typeface="Calibri"/>
                <a:ea typeface="Calibri"/>
                <a:cs typeface="Calibri"/>
                <a:sym typeface="Calibri"/>
              </a:rPr>
              <a:t> group) in the whole study survived to hospital discharge. There was no statistically significant difference in rate of return of spontaneous circulation (ROSC), length of hospital stay, and hemorrhage. </a:t>
            </a:r>
            <a:endParaRPr sz="1700" dirty="0">
              <a:latin typeface="Calibri"/>
              <a:ea typeface="Calibri"/>
              <a:cs typeface="Calibri"/>
              <a:sym typeface="Calibri"/>
            </a:endParaRPr>
          </a:p>
        </p:txBody>
      </p:sp>
      <p:sp>
        <p:nvSpPr>
          <p:cNvPr id="104" name="Google Shape;104;p3"/>
          <p:cNvSpPr txBox="1"/>
          <p:nvPr/>
        </p:nvSpPr>
        <p:spPr>
          <a:xfrm>
            <a:off x="838200" y="5600551"/>
            <a:ext cx="10515600"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i="0" u="sng" strike="noStrike" cap="none" dirty="0">
                <a:latin typeface="Calibri"/>
                <a:ea typeface="Calibri"/>
                <a:cs typeface="Calibri"/>
                <a:sym typeface="Calibri"/>
              </a:rPr>
              <a:t>Bottom line: </a:t>
            </a:r>
            <a:r>
              <a:rPr lang="en-US" sz="2400" b="0" i="0" u="none" strike="noStrike" cap="none" dirty="0">
                <a:latin typeface="Calibri"/>
                <a:ea typeface="Calibri"/>
                <a:cs typeface="Calibri"/>
                <a:sym typeface="Calibri"/>
              </a:rPr>
              <a:t>In this study with limited statistical power, there was no evidence of a beneficial effect of fibrinolysis in patients with cardiac arrest and Pulseless </a:t>
            </a:r>
            <a:r>
              <a:rPr lang="en-US" sz="2400" dirty="0">
                <a:latin typeface="Calibri"/>
                <a:ea typeface="Calibri"/>
                <a:cs typeface="Calibri"/>
                <a:sym typeface="Calibri"/>
              </a:rPr>
              <a:t>Electrical</a:t>
            </a:r>
            <a:r>
              <a:rPr lang="en-US" sz="2400" b="0" i="0" u="none" strike="noStrike" cap="none" dirty="0">
                <a:latin typeface="Calibri"/>
                <a:ea typeface="Calibri"/>
                <a:cs typeface="Calibri"/>
                <a:sym typeface="Calibri"/>
              </a:rPr>
              <a:t> Activity (PEA) arrest of unknown cause.</a:t>
            </a:r>
            <a:endParaRPr sz="2000" dirty="0"/>
          </a:p>
        </p:txBody>
      </p:sp>
      <p:graphicFrame>
        <p:nvGraphicFramePr>
          <p:cNvPr id="105" name="Google Shape;105;p3"/>
          <p:cNvGraphicFramePr/>
          <p:nvPr>
            <p:extLst>
              <p:ext uri="{D42A27DB-BD31-4B8C-83A1-F6EECF244321}">
                <p14:modId xmlns:p14="http://schemas.microsoft.com/office/powerpoint/2010/main" val="4031231294"/>
              </p:ext>
            </p:extLst>
          </p:nvPr>
        </p:nvGraphicFramePr>
        <p:xfrm>
          <a:off x="4998721" y="3290917"/>
          <a:ext cx="6129350" cy="2186700"/>
        </p:xfrm>
        <a:graphic>
          <a:graphicData uri="http://schemas.openxmlformats.org/drawingml/2006/table">
            <a:tbl>
              <a:tblPr firstRow="1" bandRow="1">
                <a:noFill/>
                <a:tableStyleId>{0BC5219F-BCED-458D-9C56-D0E1CF8270C6}</a:tableStyleId>
              </a:tblPr>
              <a:tblGrid>
                <a:gridCol w="1943100">
                  <a:extLst>
                    <a:ext uri="{9D8B030D-6E8A-4147-A177-3AD203B41FA5}">
                      <a16:colId xmlns:a16="http://schemas.microsoft.com/office/drawing/2014/main" val="20000"/>
                    </a:ext>
                  </a:extLst>
                </a:gridCol>
                <a:gridCol w="814400">
                  <a:extLst>
                    <a:ext uri="{9D8B030D-6E8A-4147-A177-3AD203B41FA5}">
                      <a16:colId xmlns:a16="http://schemas.microsoft.com/office/drawing/2014/main" val="20001"/>
                    </a:ext>
                  </a:extLst>
                </a:gridCol>
                <a:gridCol w="842950">
                  <a:extLst>
                    <a:ext uri="{9D8B030D-6E8A-4147-A177-3AD203B41FA5}">
                      <a16:colId xmlns:a16="http://schemas.microsoft.com/office/drawing/2014/main" val="20002"/>
                    </a:ext>
                  </a:extLst>
                </a:gridCol>
                <a:gridCol w="1671650">
                  <a:extLst>
                    <a:ext uri="{9D8B030D-6E8A-4147-A177-3AD203B41FA5}">
                      <a16:colId xmlns:a16="http://schemas.microsoft.com/office/drawing/2014/main" val="20003"/>
                    </a:ext>
                  </a:extLst>
                </a:gridCol>
                <a:gridCol w="857250">
                  <a:extLst>
                    <a:ext uri="{9D8B030D-6E8A-4147-A177-3AD203B41FA5}">
                      <a16:colId xmlns:a16="http://schemas.microsoft.com/office/drawing/2014/main" val="20004"/>
                    </a:ext>
                  </a:extLst>
                </a:gridCol>
              </a:tblGrid>
              <a:tr h="642875">
                <a:tc>
                  <a:txBody>
                    <a:bodyPr/>
                    <a:lstStyle/>
                    <a:p>
                      <a:pPr marL="0" marR="0" lvl="0" indent="0" algn="l" rtl="0">
                        <a:spcBef>
                          <a:spcPts val="0"/>
                        </a:spcBef>
                        <a:spcAft>
                          <a:spcPts val="0"/>
                        </a:spcAft>
                        <a:buNone/>
                      </a:pPr>
                      <a:endParaRPr sz="1500" dirty="0"/>
                    </a:p>
                  </a:txBody>
                  <a:tcPr marL="77625" marR="77625" marT="38800" marB="38800"/>
                </a:tc>
                <a:tc>
                  <a:txBody>
                    <a:bodyPr/>
                    <a:lstStyle/>
                    <a:p>
                      <a:pPr marL="0" marR="0" lvl="0" indent="0" algn="l" rtl="0">
                        <a:spcBef>
                          <a:spcPts val="0"/>
                        </a:spcBef>
                        <a:spcAft>
                          <a:spcPts val="0"/>
                        </a:spcAft>
                        <a:buNone/>
                      </a:pPr>
                      <a:r>
                        <a:rPr lang="en-US" sz="1500"/>
                        <a:t>tPA (n=117)</a:t>
                      </a:r>
                      <a:endParaRPr/>
                    </a:p>
                  </a:txBody>
                  <a:tcPr marL="77625" marR="77625" marT="38800" marB="38800"/>
                </a:tc>
                <a:tc>
                  <a:txBody>
                    <a:bodyPr/>
                    <a:lstStyle/>
                    <a:p>
                      <a:pPr marL="0" marR="0" lvl="0" indent="0" algn="l" rtl="0">
                        <a:spcBef>
                          <a:spcPts val="0"/>
                        </a:spcBef>
                        <a:spcAft>
                          <a:spcPts val="0"/>
                        </a:spcAft>
                        <a:buNone/>
                      </a:pPr>
                      <a:r>
                        <a:rPr lang="en-US" sz="1500" dirty="0"/>
                        <a:t>Placebo (n=116)</a:t>
                      </a:r>
                      <a:endParaRPr dirty="0"/>
                    </a:p>
                  </a:txBody>
                  <a:tcPr marL="77625" marR="77625" marT="38800" marB="38800"/>
                </a:tc>
                <a:tc>
                  <a:txBody>
                    <a:bodyPr/>
                    <a:lstStyle/>
                    <a:p>
                      <a:pPr marL="0" marR="0" lvl="0" indent="0" algn="l" rtl="0">
                        <a:spcBef>
                          <a:spcPts val="0"/>
                        </a:spcBef>
                        <a:spcAft>
                          <a:spcPts val="0"/>
                        </a:spcAft>
                        <a:buNone/>
                      </a:pPr>
                      <a:r>
                        <a:rPr lang="en-US" sz="1500"/>
                        <a:t>Absolute difference (95% CI)</a:t>
                      </a:r>
                      <a:endParaRPr/>
                    </a:p>
                  </a:txBody>
                  <a:tcPr marL="77625" marR="77625" marT="38800" marB="38800"/>
                </a:tc>
                <a:tc>
                  <a:txBody>
                    <a:bodyPr/>
                    <a:lstStyle/>
                    <a:p>
                      <a:pPr marL="0" marR="0" lvl="0" indent="0" algn="l" rtl="0">
                        <a:spcBef>
                          <a:spcPts val="0"/>
                        </a:spcBef>
                        <a:spcAft>
                          <a:spcPts val="0"/>
                        </a:spcAft>
                        <a:buNone/>
                      </a:pPr>
                      <a:r>
                        <a:rPr lang="en-US" sz="1500"/>
                        <a:t>P value</a:t>
                      </a:r>
                      <a:endParaRPr/>
                    </a:p>
                  </a:txBody>
                  <a:tcPr marL="77625" marR="77625" marT="38800" marB="38800"/>
                </a:tc>
                <a:extLst>
                  <a:ext uri="{0D108BD9-81ED-4DB2-BD59-A6C34878D82A}">
                    <a16:rowId xmlns:a16="http://schemas.microsoft.com/office/drawing/2014/main" val="10000"/>
                  </a:ext>
                </a:extLst>
              </a:tr>
              <a:tr h="190500">
                <a:tc>
                  <a:txBody>
                    <a:bodyPr/>
                    <a:lstStyle/>
                    <a:p>
                      <a:pPr marL="0" marR="0" lvl="0" indent="0" algn="l" rtl="0">
                        <a:spcBef>
                          <a:spcPts val="0"/>
                        </a:spcBef>
                        <a:spcAft>
                          <a:spcPts val="0"/>
                        </a:spcAft>
                        <a:buNone/>
                      </a:pPr>
                      <a:r>
                        <a:rPr lang="en-US" sz="1500"/>
                        <a:t>ROSC</a:t>
                      </a:r>
                      <a:endParaRPr/>
                    </a:p>
                  </a:txBody>
                  <a:tcPr marL="77625" marR="77625" marT="38800" marB="38800"/>
                </a:tc>
                <a:tc>
                  <a:txBody>
                    <a:bodyPr/>
                    <a:lstStyle/>
                    <a:p>
                      <a:pPr marL="0" marR="0" lvl="0" indent="0" algn="l" rtl="0">
                        <a:spcBef>
                          <a:spcPts val="0"/>
                        </a:spcBef>
                        <a:spcAft>
                          <a:spcPts val="0"/>
                        </a:spcAft>
                        <a:buNone/>
                      </a:pPr>
                      <a:r>
                        <a:rPr lang="en-US" sz="1500"/>
                        <a:t>25</a:t>
                      </a:r>
                      <a:endParaRPr/>
                    </a:p>
                  </a:txBody>
                  <a:tcPr marL="77625" marR="77625" marT="38800" marB="38800"/>
                </a:tc>
                <a:tc>
                  <a:txBody>
                    <a:bodyPr/>
                    <a:lstStyle/>
                    <a:p>
                      <a:pPr marL="0" marR="0" lvl="0" indent="0" algn="l" rtl="0">
                        <a:spcBef>
                          <a:spcPts val="0"/>
                        </a:spcBef>
                        <a:spcAft>
                          <a:spcPts val="0"/>
                        </a:spcAft>
                        <a:buNone/>
                      </a:pPr>
                      <a:r>
                        <a:rPr lang="en-US" sz="1500"/>
                        <a:t>27</a:t>
                      </a:r>
                      <a:endParaRPr/>
                    </a:p>
                  </a:txBody>
                  <a:tcPr marL="77625" marR="77625" marT="38800" marB="38800"/>
                </a:tc>
                <a:tc>
                  <a:txBody>
                    <a:bodyPr/>
                    <a:lstStyle/>
                    <a:p>
                      <a:pPr marL="0" marR="0" lvl="0" indent="0" algn="l" rtl="0">
                        <a:spcBef>
                          <a:spcPts val="0"/>
                        </a:spcBef>
                        <a:spcAft>
                          <a:spcPts val="0"/>
                        </a:spcAft>
                        <a:buNone/>
                      </a:pPr>
                      <a:r>
                        <a:rPr lang="en-US" sz="1500"/>
                        <a:t>-1.9 (-12.6 to +8.8)</a:t>
                      </a:r>
                      <a:endParaRPr/>
                    </a:p>
                  </a:txBody>
                  <a:tcPr marL="77625" marR="77625" marT="38800" marB="38800"/>
                </a:tc>
                <a:tc>
                  <a:txBody>
                    <a:bodyPr/>
                    <a:lstStyle/>
                    <a:p>
                      <a:pPr marL="0" marR="0" lvl="0" indent="0" algn="l" rtl="0">
                        <a:spcBef>
                          <a:spcPts val="0"/>
                        </a:spcBef>
                        <a:spcAft>
                          <a:spcPts val="0"/>
                        </a:spcAft>
                        <a:buNone/>
                      </a:pPr>
                      <a:r>
                        <a:rPr lang="en-US" sz="1500"/>
                        <a:t>0.85</a:t>
                      </a:r>
                      <a:endParaRPr/>
                    </a:p>
                  </a:txBody>
                  <a:tcPr marL="77625" marR="77625" marT="38800" marB="38800"/>
                </a:tc>
                <a:extLst>
                  <a:ext uri="{0D108BD9-81ED-4DB2-BD59-A6C34878D82A}">
                    <a16:rowId xmlns:a16="http://schemas.microsoft.com/office/drawing/2014/main" val="10001"/>
                  </a:ext>
                </a:extLst>
              </a:tr>
              <a:tr h="295991">
                <a:tc>
                  <a:txBody>
                    <a:bodyPr/>
                    <a:lstStyle/>
                    <a:p>
                      <a:pPr marL="0" marR="0" lvl="0" indent="0" algn="l" rtl="0">
                        <a:spcBef>
                          <a:spcPts val="0"/>
                        </a:spcBef>
                        <a:spcAft>
                          <a:spcPts val="0"/>
                        </a:spcAft>
                        <a:buNone/>
                      </a:pPr>
                      <a:r>
                        <a:rPr lang="en-US" sz="1500"/>
                        <a:t>Median length of stay</a:t>
                      </a:r>
                      <a:endParaRPr/>
                    </a:p>
                  </a:txBody>
                  <a:tcPr marL="77625" marR="77625" marT="38800" marB="38800"/>
                </a:tc>
                <a:tc>
                  <a:txBody>
                    <a:bodyPr/>
                    <a:lstStyle/>
                    <a:p>
                      <a:pPr marL="0" marR="0" lvl="0" indent="0" algn="l" rtl="0">
                        <a:spcBef>
                          <a:spcPts val="0"/>
                        </a:spcBef>
                        <a:spcAft>
                          <a:spcPts val="0"/>
                        </a:spcAft>
                        <a:buNone/>
                      </a:pPr>
                      <a:r>
                        <a:rPr lang="en-US" sz="1500"/>
                        <a:t>0.4</a:t>
                      </a:r>
                      <a:endParaRPr/>
                    </a:p>
                  </a:txBody>
                  <a:tcPr marL="77625" marR="77625" marT="38800" marB="38800"/>
                </a:tc>
                <a:tc>
                  <a:txBody>
                    <a:bodyPr/>
                    <a:lstStyle/>
                    <a:p>
                      <a:pPr marL="0" marR="0" lvl="0" indent="0" algn="l" rtl="0">
                        <a:spcBef>
                          <a:spcPts val="0"/>
                        </a:spcBef>
                        <a:spcAft>
                          <a:spcPts val="0"/>
                        </a:spcAft>
                        <a:buNone/>
                      </a:pPr>
                      <a:r>
                        <a:rPr lang="en-US" sz="1500" dirty="0"/>
                        <a:t>0.5</a:t>
                      </a:r>
                      <a:endParaRPr dirty="0"/>
                    </a:p>
                  </a:txBody>
                  <a:tcPr marL="77625" marR="77625" marT="38800" marB="38800"/>
                </a:tc>
                <a:tc>
                  <a:txBody>
                    <a:bodyPr/>
                    <a:lstStyle/>
                    <a:p>
                      <a:pPr marL="0" marR="0" lvl="0" indent="0" algn="l" rtl="0">
                        <a:spcBef>
                          <a:spcPts val="0"/>
                        </a:spcBef>
                        <a:spcAft>
                          <a:spcPts val="0"/>
                        </a:spcAft>
                        <a:buNone/>
                      </a:pPr>
                      <a:r>
                        <a:rPr lang="en-US" sz="1500" dirty="0"/>
                        <a:t>-0.1 (-0.4 to +2.5)</a:t>
                      </a:r>
                      <a:endParaRPr dirty="0"/>
                    </a:p>
                  </a:txBody>
                  <a:tcPr marL="77625" marR="77625" marT="38800" marB="38800"/>
                </a:tc>
                <a:tc>
                  <a:txBody>
                    <a:bodyPr/>
                    <a:lstStyle/>
                    <a:p>
                      <a:pPr marL="0" marR="0" lvl="0" indent="0" algn="l" rtl="0">
                        <a:spcBef>
                          <a:spcPts val="0"/>
                        </a:spcBef>
                        <a:spcAft>
                          <a:spcPts val="0"/>
                        </a:spcAft>
                        <a:buNone/>
                      </a:pPr>
                      <a:r>
                        <a:rPr lang="en-US" sz="1500"/>
                        <a:t>0.62</a:t>
                      </a:r>
                      <a:endParaRPr/>
                    </a:p>
                  </a:txBody>
                  <a:tcPr marL="77625" marR="77625" marT="38800" marB="38800"/>
                </a:tc>
                <a:extLst>
                  <a:ext uri="{0D108BD9-81ED-4DB2-BD59-A6C34878D82A}">
                    <a16:rowId xmlns:a16="http://schemas.microsoft.com/office/drawing/2014/main" val="10002"/>
                  </a:ext>
                </a:extLst>
              </a:tr>
              <a:tr h="310475">
                <a:tc>
                  <a:txBody>
                    <a:bodyPr/>
                    <a:lstStyle/>
                    <a:p>
                      <a:pPr marL="0" marR="0" lvl="0" indent="0" algn="l" rtl="0">
                        <a:spcBef>
                          <a:spcPts val="0"/>
                        </a:spcBef>
                        <a:spcAft>
                          <a:spcPts val="0"/>
                        </a:spcAft>
                        <a:buNone/>
                      </a:pPr>
                      <a:r>
                        <a:rPr lang="en-US" sz="1500"/>
                        <a:t>Major hemorrhage</a:t>
                      </a:r>
                      <a:endParaRPr/>
                    </a:p>
                  </a:txBody>
                  <a:tcPr marL="77625" marR="77625" marT="38800" marB="38800"/>
                </a:tc>
                <a:tc>
                  <a:txBody>
                    <a:bodyPr/>
                    <a:lstStyle/>
                    <a:p>
                      <a:pPr marL="0" marR="0" lvl="0" indent="0" algn="l" rtl="0">
                        <a:spcBef>
                          <a:spcPts val="0"/>
                        </a:spcBef>
                        <a:spcAft>
                          <a:spcPts val="0"/>
                        </a:spcAft>
                        <a:buNone/>
                      </a:pPr>
                      <a:r>
                        <a:rPr lang="en-US" sz="1500" dirty="0"/>
                        <a:t>2</a:t>
                      </a:r>
                      <a:endParaRPr dirty="0"/>
                    </a:p>
                  </a:txBody>
                  <a:tcPr marL="77625" marR="77625" marT="38800" marB="38800"/>
                </a:tc>
                <a:tc>
                  <a:txBody>
                    <a:bodyPr/>
                    <a:lstStyle/>
                    <a:p>
                      <a:pPr marL="0" marR="0" lvl="0" indent="0" algn="l" rtl="0">
                        <a:spcBef>
                          <a:spcPts val="0"/>
                        </a:spcBef>
                        <a:spcAft>
                          <a:spcPts val="0"/>
                        </a:spcAft>
                        <a:buNone/>
                      </a:pPr>
                      <a:r>
                        <a:rPr lang="en-US" sz="1500"/>
                        <a:t>0</a:t>
                      </a:r>
                      <a:endParaRPr/>
                    </a:p>
                  </a:txBody>
                  <a:tcPr marL="77625" marR="77625" marT="38800" marB="38800"/>
                </a:tc>
                <a:tc>
                  <a:txBody>
                    <a:bodyPr/>
                    <a:lstStyle/>
                    <a:p>
                      <a:pPr marL="0" marR="0" lvl="0" indent="0" algn="l" rtl="0">
                        <a:spcBef>
                          <a:spcPts val="0"/>
                        </a:spcBef>
                        <a:spcAft>
                          <a:spcPts val="0"/>
                        </a:spcAft>
                        <a:buNone/>
                      </a:pPr>
                      <a:r>
                        <a:rPr lang="en-US" sz="1500"/>
                        <a:t>+1.7 (-1.7 to +6.4)</a:t>
                      </a:r>
                      <a:endParaRPr/>
                    </a:p>
                  </a:txBody>
                  <a:tcPr marL="77625" marR="77625" marT="38800" marB="38800"/>
                </a:tc>
                <a:tc>
                  <a:txBody>
                    <a:bodyPr/>
                    <a:lstStyle/>
                    <a:p>
                      <a:pPr marL="0" marR="0" lvl="0" indent="0" algn="l" rtl="0">
                        <a:spcBef>
                          <a:spcPts val="0"/>
                        </a:spcBef>
                        <a:spcAft>
                          <a:spcPts val="0"/>
                        </a:spcAft>
                        <a:buNone/>
                      </a:pPr>
                      <a:r>
                        <a:rPr lang="en-US" sz="1500"/>
                        <a:t>0.50</a:t>
                      </a:r>
                      <a:endParaRPr/>
                    </a:p>
                  </a:txBody>
                  <a:tcPr marL="77625" marR="77625" marT="38800" marB="38800"/>
                </a:tc>
                <a:extLst>
                  <a:ext uri="{0D108BD9-81ED-4DB2-BD59-A6C34878D82A}">
                    <a16:rowId xmlns:a16="http://schemas.microsoft.com/office/drawing/2014/main" val="10003"/>
                  </a:ext>
                </a:extLst>
              </a:tr>
              <a:tr h="310475">
                <a:tc>
                  <a:txBody>
                    <a:bodyPr/>
                    <a:lstStyle/>
                    <a:p>
                      <a:pPr marL="0" marR="0" lvl="0" indent="0" algn="l" rtl="0">
                        <a:spcBef>
                          <a:spcPts val="0"/>
                        </a:spcBef>
                        <a:spcAft>
                          <a:spcPts val="0"/>
                        </a:spcAft>
                        <a:buNone/>
                      </a:pPr>
                      <a:r>
                        <a:rPr lang="en-US" sz="1500"/>
                        <a:t>Minor hemorrhage</a:t>
                      </a:r>
                      <a:endParaRPr/>
                    </a:p>
                  </a:txBody>
                  <a:tcPr marL="77625" marR="77625" marT="38800" marB="38800"/>
                </a:tc>
                <a:tc>
                  <a:txBody>
                    <a:bodyPr/>
                    <a:lstStyle/>
                    <a:p>
                      <a:pPr marL="0" marR="0" lvl="0" indent="0" algn="l" rtl="0">
                        <a:spcBef>
                          <a:spcPts val="0"/>
                        </a:spcBef>
                        <a:spcAft>
                          <a:spcPts val="0"/>
                        </a:spcAft>
                        <a:buNone/>
                      </a:pPr>
                      <a:r>
                        <a:rPr lang="en-US" sz="1500"/>
                        <a:t>1</a:t>
                      </a:r>
                      <a:endParaRPr/>
                    </a:p>
                  </a:txBody>
                  <a:tcPr marL="77625" marR="77625" marT="38800" marB="38800"/>
                </a:tc>
                <a:tc>
                  <a:txBody>
                    <a:bodyPr/>
                    <a:lstStyle/>
                    <a:p>
                      <a:pPr marL="0" marR="0" lvl="0" indent="0" algn="l" rtl="0">
                        <a:spcBef>
                          <a:spcPts val="0"/>
                        </a:spcBef>
                        <a:spcAft>
                          <a:spcPts val="0"/>
                        </a:spcAft>
                        <a:buNone/>
                      </a:pPr>
                      <a:r>
                        <a:rPr lang="en-US" sz="1500"/>
                        <a:t>1</a:t>
                      </a:r>
                      <a:endParaRPr/>
                    </a:p>
                  </a:txBody>
                  <a:tcPr marL="77625" marR="77625" marT="38800" marB="38800"/>
                </a:tc>
                <a:tc>
                  <a:txBody>
                    <a:bodyPr/>
                    <a:lstStyle/>
                    <a:p>
                      <a:pPr marL="0" marR="0" lvl="0" indent="0" algn="l" rtl="0">
                        <a:spcBef>
                          <a:spcPts val="0"/>
                        </a:spcBef>
                        <a:spcAft>
                          <a:spcPts val="0"/>
                        </a:spcAft>
                        <a:buNone/>
                      </a:pPr>
                      <a:r>
                        <a:rPr lang="en-US" sz="1500"/>
                        <a:t>0 (-4.1 to +4.1)</a:t>
                      </a:r>
                      <a:endParaRPr/>
                    </a:p>
                  </a:txBody>
                  <a:tcPr marL="77625" marR="77625" marT="38800" marB="38800"/>
                </a:tc>
                <a:tc>
                  <a:txBody>
                    <a:bodyPr/>
                    <a:lstStyle/>
                    <a:p>
                      <a:pPr marL="0" marR="0" lvl="0" indent="0" algn="l" rtl="0">
                        <a:spcBef>
                          <a:spcPts val="0"/>
                        </a:spcBef>
                        <a:spcAft>
                          <a:spcPts val="0"/>
                        </a:spcAft>
                        <a:buNone/>
                      </a:pPr>
                      <a:r>
                        <a:rPr lang="en-US" sz="1500"/>
                        <a:t>0.62</a:t>
                      </a:r>
                      <a:endParaRPr/>
                    </a:p>
                  </a:txBody>
                  <a:tcPr marL="77625" marR="77625" marT="38800" marB="38800"/>
                </a:tc>
                <a:extLst>
                  <a:ext uri="{0D108BD9-81ED-4DB2-BD59-A6C34878D82A}">
                    <a16:rowId xmlns:a16="http://schemas.microsoft.com/office/drawing/2014/main" val="10004"/>
                  </a:ext>
                </a:extLst>
              </a:tr>
              <a:tr h="310475">
                <a:tc>
                  <a:txBody>
                    <a:bodyPr/>
                    <a:lstStyle/>
                    <a:p>
                      <a:pPr marL="0" marR="0" lvl="0" indent="0" algn="l" rtl="0">
                        <a:spcBef>
                          <a:spcPts val="0"/>
                        </a:spcBef>
                        <a:spcAft>
                          <a:spcPts val="0"/>
                        </a:spcAft>
                        <a:buNone/>
                      </a:pPr>
                      <a:r>
                        <a:rPr lang="en-US" sz="1500"/>
                        <a:t>Survival to discharge</a:t>
                      </a:r>
                      <a:endParaRPr/>
                    </a:p>
                  </a:txBody>
                  <a:tcPr marL="77625" marR="77625" marT="38800" marB="38800"/>
                </a:tc>
                <a:tc>
                  <a:txBody>
                    <a:bodyPr/>
                    <a:lstStyle/>
                    <a:p>
                      <a:pPr marL="0" marR="0" lvl="0" indent="0" algn="l" rtl="0">
                        <a:spcBef>
                          <a:spcPts val="0"/>
                        </a:spcBef>
                        <a:spcAft>
                          <a:spcPts val="0"/>
                        </a:spcAft>
                        <a:buNone/>
                      </a:pPr>
                      <a:r>
                        <a:rPr lang="en-US" sz="1500"/>
                        <a:t>1</a:t>
                      </a:r>
                      <a:endParaRPr/>
                    </a:p>
                  </a:txBody>
                  <a:tcPr marL="77625" marR="77625" marT="38800" marB="38800"/>
                </a:tc>
                <a:tc>
                  <a:txBody>
                    <a:bodyPr/>
                    <a:lstStyle/>
                    <a:p>
                      <a:pPr marL="0" marR="0" lvl="0" indent="0" algn="l" rtl="0">
                        <a:spcBef>
                          <a:spcPts val="0"/>
                        </a:spcBef>
                        <a:spcAft>
                          <a:spcPts val="0"/>
                        </a:spcAft>
                        <a:buNone/>
                      </a:pPr>
                      <a:r>
                        <a:rPr lang="en-US" sz="1500" dirty="0"/>
                        <a:t>0</a:t>
                      </a:r>
                      <a:endParaRPr dirty="0"/>
                    </a:p>
                  </a:txBody>
                  <a:tcPr marL="77625" marR="77625" marT="38800" marB="38800"/>
                </a:tc>
                <a:tc>
                  <a:txBody>
                    <a:bodyPr/>
                    <a:lstStyle/>
                    <a:p>
                      <a:pPr marL="0" marR="0" lvl="0" indent="0" algn="l" rtl="0">
                        <a:spcBef>
                          <a:spcPts val="0"/>
                        </a:spcBef>
                        <a:spcAft>
                          <a:spcPts val="0"/>
                        </a:spcAft>
                        <a:buNone/>
                      </a:pPr>
                      <a:r>
                        <a:rPr lang="en-US" sz="1500"/>
                        <a:t>+0.9 (-2.6 to +4.8)</a:t>
                      </a:r>
                      <a:endParaRPr/>
                    </a:p>
                  </a:txBody>
                  <a:tcPr marL="77625" marR="77625" marT="38800" marB="38800"/>
                </a:tc>
                <a:tc>
                  <a:txBody>
                    <a:bodyPr/>
                    <a:lstStyle/>
                    <a:p>
                      <a:pPr marL="0" marR="0" lvl="0" indent="0" algn="l" rtl="0">
                        <a:spcBef>
                          <a:spcPts val="0"/>
                        </a:spcBef>
                        <a:spcAft>
                          <a:spcPts val="0"/>
                        </a:spcAft>
                        <a:buNone/>
                      </a:pPr>
                      <a:r>
                        <a:rPr lang="en-US" sz="1500" dirty="0"/>
                        <a:t>0.99</a:t>
                      </a:r>
                      <a:endParaRPr dirty="0"/>
                    </a:p>
                  </a:txBody>
                  <a:tcPr marL="77625" marR="77625" marT="38800" marB="38800"/>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600" dirty="0">
                <a:latin typeface="Calibri"/>
                <a:ea typeface="Calibri"/>
                <a:cs typeface="Calibri"/>
                <a:sym typeface="Calibri"/>
              </a:rPr>
              <a:t>Thrombolysis during Resuscitation for Out-of-Hospital Cardiac Arrest </a:t>
            </a:r>
            <a:br>
              <a:rPr lang="en-US" sz="3200" dirty="0">
                <a:latin typeface="Calibri"/>
                <a:ea typeface="Calibri"/>
                <a:cs typeface="Calibri"/>
                <a:sym typeface="Calibri"/>
              </a:rPr>
            </a:br>
            <a:r>
              <a:rPr lang="en-US" sz="1600" dirty="0" err="1">
                <a:latin typeface="Calibri"/>
                <a:ea typeface="Calibri"/>
                <a:cs typeface="Calibri"/>
                <a:sym typeface="Calibri"/>
              </a:rPr>
              <a:t>Böttiger</a:t>
            </a:r>
            <a:r>
              <a:rPr lang="en-US" sz="1600" dirty="0">
                <a:latin typeface="Calibri"/>
                <a:ea typeface="Calibri"/>
                <a:cs typeface="Calibri"/>
                <a:sym typeface="Calibri"/>
              </a:rPr>
              <a:t> BW, </a:t>
            </a:r>
            <a:r>
              <a:rPr lang="en-US" sz="1600" dirty="0" err="1">
                <a:latin typeface="Calibri"/>
                <a:ea typeface="Calibri"/>
                <a:cs typeface="Calibri"/>
                <a:sym typeface="Calibri"/>
              </a:rPr>
              <a:t>Arntz</a:t>
            </a:r>
            <a:r>
              <a:rPr lang="en-US" sz="1600" dirty="0">
                <a:latin typeface="Calibri"/>
                <a:ea typeface="Calibri"/>
                <a:cs typeface="Calibri"/>
                <a:sym typeface="Calibri"/>
              </a:rPr>
              <a:t> HR, Chamberlain DA, et al. </a:t>
            </a:r>
            <a:r>
              <a:rPr lang="en-US" sz="1600" dirty="0">
                <a:latin typeface="Calibri"/>
                <a:ea typeface="Calibri"/>
                <a:cs typeface="Calibri"/>
                <a:sym typeface="Calibri"/>
                <a:hlinkClick r:id="rId3"/>
              </a:rPr>
              <a:t>Thrombolysis during resuscitation for out-of-hospital cardiac arrest</a:t>
            </a:r>
            <a:r>
              <a:rPr lang="en-US" sz="1600" dirty="0">
                <a:latin typeface="Calibri"/>
                <a:ea typeface="Calibri"/>
                <a:cs typeface="Calibri"/>
                <a:sym typeface="Calibri"/>
              </a:rPr>
              <a:t>. </a:t>
            </a:r>
            <a:r>
              <a:rPr lang="en-US" sz="1600" i="1" dirty="0">
                <a:latin typeface="Calibri"/>
                <a:ea typeface="Calibri"/>
                <a:cs typeface="Calibri"/>
                <a:sym typeface="Calibri"/>
              </a:rPr>
              <a:t>N </a:t>
            </a:r>
            <a:r>
              <a:rPr lang="en-US" sz="1600" i="1" dirty="0" err="1">
                <a:latin typeface="Calibri"/>
                <a:ea typeface="Calibri"/>
                <a:cs typeface="Calibri"/>
                <a:sym typeface="Calibri"/>
              </a:rPr>
              <a:t>Engl</a:t>
            </a:r>
            <a:r>
              <a:rPr lang="en-US" sz="1600" i="1" dirty="0">
                <a:latin typeface="Calibri"/>
                <a:ea typeface="Calibri"/>
                <a:cs typeface="Calibri"/>
                <a:sym typeface="Calibri"/>
              </a:rPr>
              <a:t> J Med</a:t>
            </a:r>
            <a:r>
              <a:rPr lang="en-US" sz="1600" dirty="0">
                <a:latin typeface="Calibri"/>
                <a:ea typeface="Calibri"/>
                <a:cs typeface="Calibri"/>
                <a:sym typeface="Calibri"/>
              </a:rPr>
              <a:t>. 2008;359(25):2651-2662.</a:t>
            </a:r>
            <a:endParaRPr sz="1600" dirty="0">
              <a:latin typeface="Calibri"/>
              <a:ea typeface="Calibri"/>
              <a:cs typeface="Calibri"/>
              <a:sym typeface="Calibri"/>
            </a:endParaRPr>
          </a:p>
        </p:txBody>
      </p:sp>
      <p:sp>
        <p:nvSpPr>
          <p:cNvPr id="112" name="Google Shape;112;p4"/>
          <p:cNvSpPr txBox="1">
            <a:spLocks noGrp="1"/>
          </p:cNvSpPr>
          <p:nvPr>
            <p:ph sz="half" idx="1"/>
          </p:nvPr>
        </p:nvSpPr>
        <p:spPr>
          <a:xfrm>
            <a:off x="838200" y="1998629"/>
            <a:ext cx="4423913" cy="3484745"/>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600" b="1" dirty="0"/>
              <a:t>Objective: </a:t>
            </a:r>
            <a:r>
              <a:rPr lang="en-US" sz="1600" dirty="0"/>
              <a:t>Evaluate the effect of </a:t>
            </a:r>
            <a:r>
              <a:rPr lang="en-US" sz="1600" dirty="0" err="1"/>
              <a:t>tenecteplase</a:t>
            </a:r>
            <a:r>
              <a:rPr lang="en-US" sz="1600" dirty="0"/>
              <a:t> during out of hospital cardiac arrest (OHCA).</a:t>
            </a:r>
            <a:endParaRPr sz="1600" dirty="0"/>
          </a:p>
          <a:p>
            <a:pPr marL="0" lvl="0" indent="0" algn="l" rtl="0">
              <a:lnSpc>
                <a:spcPct val="90000"/>
              </a:lnSpc>
              <a:spcBef>
                <a:spcPts val="1000"/>
              </a:spcBef>
              <a:spcAft>
                <a:spcPts val="0"/>
              </a:spcAft>
              <a:buClr>
                <a:schemeClr val="dk1"/>
              </a:buClr>
              <a:buSzPts val="1700"/>
              <a:buNone/>
            </a:pPr>
            <a:r>
              <a:rPr lang="en-US" sz="1600" b="1" dirty="0"/>
              <a:t>Methods: </a:t>
            </a:r>
            <a:r>
              <a:rPr lang="en-US" sz="1600" dirty="0"/>
              <a:t> Randomized, double-blind placebo-controlled multicenter trial. Adult patients were randomly assigned to receive Tenecteplase or placebo during CPR and then CPR was continued for at least 30 minutes; no adjunctive antithrombotic therapy was used. </a:t>
            </a:r>
            <a:endParaRPr sz="1600" dirty="0"/>
          </a:p>
          <a:p>
            <a:pPr marL="0" lvl="0" indent="0" algn="l" rtl="0">
              <a:lnSpc>
                <a:spcPct val="90000"/>
              </a:lnSpc>
              <a:spcBef>
                <a:spcPts val="1000"/>
              </a:spcBef>
              <a:spcAft>
                <a:spcPts val="0"/>
              </a:spcAft>
              <a:buClr>
                <a:srgbClr val="000000"/>
              </a:buClr>
              <a:buSzPts val="1700"/>
              <a:buNone/>
            </a:pPr>
            <a:r>
              <a:rPr lang="en-US" sz="1600" dirty="0"/>
              <a:t>The primary endpoint was 30-day survival; the secondary endpoints were hospital admission, ROSC, 24-hour survival, survival to hospital discharge, and neurologic outcome.</a:t>
            </a:r>
            <a:endParaRPr sz="1600" dirty="0"/>
          </a:p>
        </p:txBody>
      </p:sp>
      <p:sp>
        <p:nvSpPr>
          <p:cNvPr id="113" name="Google Shape;113;p4"/>
          <p:cNvSpPr txBox="1">
            <a:spLocks noGrp="1"/>
          </p:cNvSpPr>
          <p:nvPr>
            <p:ph sz="half" idx="2"/>
          </p:nvPr>
        </p:nvSpPr>
        <p:spPr>
          <a:xfrm>
            <a:off x="5262113" y="2008504"/>
            <a:ext cx="6091687" cy="3484745"/>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2000" b="1" dirty="0">
                <a:latin typeface="Calibri"/>
                <a:ea typeface="Calibri"/>
                <a:cs typeface="Calibri"/>
                <a:sym typeface="Calibri"/>
              </a:rPr>
              <a:t>Results: </a:t>
            </a:r>
            <a:r>
              <a:rPr lang="en-US" sz="2000" dirty="0">
                <a:latin typeface="Calibri"/>
                <a:ea typeface="Calibri"/>
                <a:cs typeface="Calibri"/>
                <a:sym typeface="Calibri"/>
              </a:rPr>
              <a:t>After blinded review of data from the first 443 patients, the data and safety monitoring board recommended discontinuation of enrollment of </a:t>
            </a:r>
            <a:r>
              <a:rPr lang="en-US" sz="2000" dirty="0" err="1">
                <a:latin typeface="Calibri"/>
                <a:ea typeface="Calibri"/>
                <a:cs typeface="Calibri"/>
                <a:sym typeface="Calibri"/>
              </a:rPr>
              <a:t>asystolic</a:t>
            </a:r>
            <a:r>
              <a:rPr lang="en-US" sz="2000" dirty="0">
                <a:latin typeface="Calibri"/>
                <a:ea typeface="Calibri"/>
                <a:cs typeface="Calibri"/>
                <a:sym typeface="Calibri"/>
              </a:rPr>
              <a:t> patients due to low survival. In a subsequent review after enrolling a total of 1050 patients, the study was discontinued due to futility.</a:t>
            </a:r>
            <a:endParaRPr sz="2000" dirty="0">
              <a:latin typeface="Calibri"/>
              <a:ea typeface="Calibri"/>
              <a:cs typeface="Calibri"/>
              <a:sym typeface="Calibri"/>
            </a:endParaRPr>
          </a:p>
        </p:txBody>
      </p:sp>
      <p:sp>
        <p:nvSpPr>
          <p:cNvPr id="114" name="Google Shape;114;p4"/>
          <p:cNvSpPr txBox="1"/>
          <p:nvPr/>
        </p:nvSpPr>
        <p:spPr>
          <a:xfrm>
            <a:off x="838200" y="5527401"/>
            <a:ext cx="10515600"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dirty="0">
                <a:latin typeface="Calibri"/>
                <a:ea typeface="Calibri"/>
                <a:cs typeface="Calibri"/>
                <a:sym typeface="Calibri"/>
              </a:rPr>
              <a:t>Bottom line: </a:t>
            </a:r>
            <a:r>
              <a:rPr lang="en-US" sz="2400" dirty="0">
                <a:latin typeface="Calibri"/>
                <a:ea typeface="Calibri"/>
                <a:cs typeface="Calibri"/>
                <a:sym typeface="Calibri"/>
              </a:rPr>
              <a:t>When </a:t>
            </a:r>
            <a:r>
              <a:rPr lang="en-US" sz="2400" dirty="0" err="1">
                <a:latin typeface="Calibri"/>
                <a:ea typeface="Calibri"/>
                <a:cs typeface="Calibri"/>
                <a:sym typeface="Calibri"/>
              </a:rPr>
              <a:t>tenecteplase</a:t>
            </a:r>
            <a:r>
              <a:rPr lang="en-US" sz="2400" dirty="0">
                <a:latin typeface="Calibri"/>
                <a:ea typeface="Calibri"/>
                <a:cs typeface="Calibri"/>
                <a:sym typeface="Calibri"/>
              </a:rPr>
              <a:t> was used in undifferentiated out-of-hospital cardiac arrest, there was no difference in mortality. This RCT was stopped prematurely due to futility.</a:t>
            </a:r>
            <a:endParaRPr sz="2000" dirty="0"/>
          </a:p>
        </p:txBody>
      </p:sp>
      <p:graphicFrame>
        <p:nvGraphicFramePr>
          <p:cNvPr id="115" name="Google Shape;115;p4"/>
          <p:cNvGraphicFramePr/>
          <p:nvPr>
            <p:extLst>
              <p:ext uri="{D42A27DB-BD31-4B8C-83A1-F6EECF244321}">
                <p14:modId xmlns:p14="http://schemas.microsoft.com/office/powerpoint/2010/main" val="2835952868"/>
              </p:ext>
            </p:extLst>
          </p:nvPr>
        </p:nvGraphicFramePr>
        <p:xfrm>
          <a:off x="5262113" y="3942025"/>
          <a:ext cx="5964675" cy="1280180"/>
        </p:xfrm>
        <a:graphic>
          <a:graphicData uri="http://schemas.openxmlformats.org/drawingml/2006/table">
            <a:tbl>
              <a:tblPr firstRow="1" bandRow="1">
                <a:noFill/>
                <a:tableStyleId>{0BC5219F-BCED-458D-9C56-D0E1CF8270C6}</a:tableStyleId>
              </a:tblPr>
              <a:tblGrid>
                <a:gridCol w="1192925">
                  <a:extLst>
                    <a:ext uri="{9D8B030D-6E8A-4147-A177-3AD203B41FA5}">
                      <a16:colId xmlns:a16="http://schemas.microsoft.com/office/drawing/2014/main" val="20000"/>
                    </a:ext>
                  </a:extLst>
                </a:gridCol>
                <a:gridCol w="1409100">
                  <a:extLst>
                    <a:ext uri="{9D8B030D-6E8A-4147-A177-3AD203B41FA5}">
                      <a16:colId xmlns:a16="http://schemas.microsoft.com/office/drawing/2014/main" val="20001"/>
                    </a:ext>
                  </a:extLst>
                </a:gridCol>
                <a:gridCol w="976775">
                  <a:extLst>
                    <a:ext uri="{9D8B030D-6E8A-4147-A177-3AD203B41FA5}">
                      <a16:colId xmlns:a16="http://schemas.microsoft.com/office/drawing/2014/main" val="20002"/>
                    </a:ext>
                  </a:extLst>
                </a:gridCol>
                <a:gridCol w="1463700">
                  <a:extLst>
                    <a:ext uri="{9D8B030D-6E8A-4147-A177-3AD203B41FA5}">
                      <a16:colId xmlns:a16="http://schemas.microsoft.com/office/drawing/2014/main" val="20003"/>
                    </a:ext>
                  </a:extLst>
                </a:gridCol>
                <a:gridCol w="922175">
                  <a:extLst>
                    <a:ext uri="{9D8B030D-6E8A-4147-A177-3AD203B41FA5}">
                      <a16:colId xmlns:a16="http://schemas.microsoft.com/office/drawing/2014/main" val="20004"/>
                    </a:ext>
                  </a:extLst>
                </a:gridCol>
              </a:tblGrid>
              <a:tr h="228600">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dirty="0"/>
                        <a:t>Tenecteplase (n=525)</a:t>
                      </a:r>
                      <a:endParaRPr dirty="0"/>
                    </a:p>
                  </a:txBody>
                  <a:tcPr marL="91450" marR="91450" marT="45725" marB="45725"/>
                </a:tc>
                <a:tc>
                  <a:txBody>
                    <a:bodyPr/>
                    <a:lstStyle/>
                    <a:p>
                      <a:pPr marL="0" marR="0" lvl="0" indent="0" algn="l" rtl="0">
                        <a:spcBef>
                          <a:spcPts val="0"/>
                        </a:spcBef>
                        <a:spcAft>
                          <a:spcPts val="0"/>
                        </a:spcAft>
                        <a:buNone/>
                      </a:pPr>
                      <a:r>
                        <a:rPr lang="en-US" sz="1800"/>
                        <a:t>Placebo (n=525)</a:t>
                      </a:r>
                      <a:endParaRPr/>
                    </a:p>
                  </a:txBody>
                  <a:tcPr marL="91450" marR="91450" marT="45725" marB="45725"/>
                </a:tc>
                <a:tc>
                  <a:txBody>
                    <a:bodyPr/>
                    <a:lstStyle/>
                    <a:p>
                      <a:pPr marL="0" marR="0" lvl="0" indent="0" algn="l" rtl="0">
                        <a:spcBef>
                          <a:spcPts val="0"/>
                        </a:spcBef>
                        <a:spcAft>
                          <a:spcPts val="0"/>
                        </a:spcAft>
                        <a:buNone/>
                      </a:pPr>
                      <a:r>
                        <a:rPr lang="en-US" sz="1800"/>
                        <a:t>Relative risk (95% CI)</a:t>
                      </a:r>
                      <a:endParaRPr/>
                    </a:p>
                  </a:txBody>
                  <a:tcPr marL="91450" marR="91450" marT="45725" marB="45725"/>
                </a:tc>
                <a:tc>
                  <a:txBody>
                    <a:bodyPr/>
                    <a:lstStyle/>
                    <a:p>
                      <a:pPr marL="0" marR="0" lvl="0" indent="0" algn="l" rtl="0">
                        <a:spcBef>
                          <a:spcPts val="0"/>
                        </a:spcBef>
                        <a:spcAft>
                          <a:spcPts val="0"/>
                        </a:spcAft>
                        <a:buNone/>
                      </a:pPr>
                      <a:r>
                        <a:rPr lang="en-US" sz="1800"/>
                        <a:t>P value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dirty="0"/>
                        <a:t>30-day survival</a:t>
                      </a:r>
                      <a:endParaRPr dirty="0"/>
                    </a:p>
                  </a:txBody>
                  <a:tcPr marL="91450" marR="91450" marT="45725" marB="45725"/>
                </a:tc>
                <a:tc>
                  <a:txBody>
                    <a:bodyPr/>
                    <a:lstStyle/>
                    <a:p>
                      <a:pPr marL="0" marR="0" lvl="0" indent="0" algn="l" rtl="0">
                        <a:spcBef>
                          <a:spcPts val="0"/>
                        </a:spcBef>
                        <a:spcAft>
                          <a:spcPts val="0"/>
                        </a:spcAft>
                        <a:buNone/>
                      </a:pPr>
                      <a:r>
                        <a:rPr lang="en-US" sz="1800"/>
                        <a:t>77</a:t>
                      </a:r>
                      <a:endParaRPr/>
                    </a:p>
                  </a:txBody>
                  <a:tcPr marL="91450" marR="91450" marT="45725" marB="45725"/>
                </a:tc>
                <a:tc>
                  <a:txBody>
                    <a:bodyPr/>
                    <a:lstStyle/>
                    <a:p>
                      <a:pPr marL="0" marR="0" lvl="0" indent="0" algn="l" rtl="0">
                        <a:spcBef>
                          <a:spcPts val="0"/>
                        </a:spcBef>
                        <a:spcAft>
                          <a:spcPts val="0"/>
                        </a:spcAft>
                        <a:buNone/>
                      </a:pPr>
                      <a:r>
                        <a:rPr lang="en-US" sz="1800"/>
                        <a:t>89</a:t>
                      </a:r>
                      <a:endParaRPr/>
                    </a:p>
                  </a:txBody>
                  <a:tcPr marL="91450" marR="91450" marT="45725" marB="45725"/>
                </a:tc>
                <a:tc>
                  <a:txBody>
                    <a:bodyPr/>
                    <a:lstStyle/>
                    <a:p>
                      <a:pPr marL="0" marR="0" lvl="0" indent="0" algn="l" rtl="0">
                        <a:spcBef>
                          <a:spcPts val="0"/>
                        </a:spcBef>
                        <a:spcAft>
                          <a:spcPts val="0"/>
                        </a:spcAft>
                        <a:buNone/>
                      </a:pPr>
                      <a:r>
                        <a:rPr lang="en-US" sz="1800"/>
                        <a:t>0.87 (0.65-1.15)</a:t>
                      </a:r>
                      <a:endParaRPr/>
                    </a:p>
                  </a:txBody>
                  <a:tcPr marL="91450" marR="91450" marT="45725" marB="45725"/>
                </a:tc>
                <a:tc>
                  <a:txBody>
                    <a:bodyPr/>
                    <a:lstStyle/>
                    <a:p>
                      <a:pPr marL="0" marR="0" lvl="0" indent="0" algn="l" rtl="0">
                        <a:spcBef>
                          <a:spcPts val="0"/>
                        </a:spcBef>
                        <a:spcAft>
                          <a:spcPts val="0"/>
                        </a:spcAft>
                        <a:buNone/>
                      </a:pPr>
                      <a:r>
                        <a:rPr lang="en-US" sz="1800" dirty="0"/>
                        <a:t>0.36</a:t>
                      </a:r>
                      <a:endParaRPr dirty="0"/>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l">
              <a:spcBef>
                <a:spcPts val="0"/>
              </a:spcBef>
              <a:buClr>
                <a:schemeClr val="dk1"/>
              </a:buClr>
              <a:buSzPct val="100000"/>
            </a:pPr>
            <a:r>
              <a:rPr lang="en-US" dirty="0"/>
              <a:t>Evidence specific to cardiac arrest from presumed PE (none are RCTs)</a:t>
            </a:r>
            <a:endParaRPr dirty="0"/>
          </a:p>
        </p:txBody>
      </p:sp>
    </p:spTree>
    <p:extLst>
      <p:ext uri="{BB962C8B-B14F-4D97-AF65-F5344CB8AC3E}">
        <p14:creationId xmlns:p14="http://schemas.microsoft.com/office/powerpoint/2010/main" val="195458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6"/>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600" dirty="0"/>
              <a:t>PEA in pulmonary embolism treated with thrombolysis (from the “PEAPETT” study)</a:t>
            </a:r>
            <a:br>
              <a:rPr lang="en-US" dirty="0"/>
            </a:br>
            <a:r>
              <a:rPr lang="en-US" sz="1600" dirty="0">
                <a:latin typeface="Calibri"/>
                <a:ea typeface="Calibri"/>
                <a:cs typeface="Calibri"/>
                <a:sym typeface="Calibri"/>
              </a:rPr>
              <a:t>Sharifi M, Berger J, Beeston P, et al. </a:t>
            </a:r>
            <a:r>
              <a:rPr lang="en-US" sz="1600" dirty="0">
                <a:latin typeface="Calibri"/>
                <a:ea typeface="Calibri"/>
                <a:cs typeface="Calibri"/>
                <a:sym typeface="Calibri"/>
                <a:hlinkClick r:id="rId3"/>
              </a:rPr>
              <a:t>Pulseless electrical activity in pulmonary embolism treated with thrombolysis (from the "PEAPETT" study)</a:t>
            </a:r>
            <a:r>
              <a:rPr lang="en-US" sz="1600" dirty="0">
                <a:latin typeface="Calibri"/>
                <a:ea typeface="Calibri"/>
                <a:cs typeface="Calibri"/>
                <a:sym typeface="Calibri"/>
              </a:rPr>
              <a:t>. </a:t>
            </a:r>
            <a:r>
              <a:rPr lang="en-US" sz="1600" i="1" dirty="0">
                <a:latin typeface="Calibri"/>
                <a:ea typeface="Calibri"/>
                <a:cs typeface="Calibri"/>
                <a:sym typeface="Calibri"/>
              </a:rPr>
              <a:t>Am J </a:t>
            </a:r>
            <a:r>
              <a:rPr lang="en-US" sz="1600" i="1" dirty="0" err="1">
                <a:latin typeface="Calibri"/>
                <a:ea typeface="Calibri"/>
                <a:cs typeface="Calibri"/>
                <a:sym typeface="Calibri"/>
              </a:rPr>
              <a:t>Emerg</a:t>
            </a:r>
            <a:r>
              <a:rPr lang="en-US" sz="1600" i="1" dirty="0">
                <a:latin typeface="Calibri"/>
                <a:ea typeface="Calibri"/>
                <a:cs typeface="Calibri"/>
                <a:sym typeface="Calibri"/>
              </a:rPr>
              <a:t> Med</a:t>
            </a:r>
            <a:r>
              <a:rPr lang="en-US" sz="1600" dirty="0">
                <a:latin typeface="Calibri"/>
                <a:ea typeface="Calibri"/>
                <a:cs typeface="Calibri"/>
                <a:sym typeface="Calibri"/>
              </a:rPr>
              <a:t>. 2016;34(10):1963-1967.</a:t>
            </a:r>
            <a:endParaRPr sz="2800" dirty="0"/>
          </a:p>
        </p:txBody>
      </p:sp>
      <p:sp>
        <p:nvSpPr>
          <p:cNvPr id="129" name="Google Shape;129;p6"/>
          <p:cNvSpPr txBox="1">
            <a:spLocks noGrp="1"/>
          </p:cNvSpPr>
          <p:nvPr>
            <p:ph sz="half" idx="1"/>
          </p:nvPr>
        </p:nvSpPr>
        <p:spPr>
          <a:xfrm>
            <a:off x="838200" y="2041283"/>
            <a:ext cx="4423913" cy="3399397"/>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600" b="1" dirty="0"/>
              <a:t>Objective: </a:t>
            </a:r>
            <a:r>
              <a:rPr lang="en-US" sz="1600" dirty="0"/>
              <a:t>Evaluate the outcome of low-dose systemic thrombolysis with </a:t>
            </a:r>
            <a:r>
              <a:rPr lang="en-US" sz="1600" dirty="0" err="1"/>
              <a:t>tPA</a:t>
            </a:r>
            <a:r>
              <a:rPr lang="en-US" sz="1600" dirty="0"/>
              <a:t> in patients presenting with PEA due to PE.</a:t>
            </a:r>
            <a:endParaRPr sz="2000" dirty="0"/>
          </a:p>
          <a:p>
            <a:pPr marL="0" lvl="0" indent="0" algn="l" rtl="0">
              <a:lnSpc>
                <a:spcPct val="90000"/>
              </a:lnSpc>
              <a:spcBef>
                <a:spcPts val="1000"/>
              </a:spcBef>
              <a:spcAft>
                <a:spcPts val="0"/>
              </a:spcAft>
              <a:buClr>
                <a:schemeClr val="dk1"/>
              </a:buClr>
              <a:buSzPts val="1700"/>
              <a:buNone/>
            </a:pPr>
            <a:r>
              <a:rPr lang="en-US" sz="1600" b="1" dirty="0"/>
              <a:t>Methods: </a:t>
            </a:r>
            <a:r>
              <a:rPr lang="en-US" sz="1600" dirty="0"/>
              <a:t>Single center cohort of 23 patients with PEA and CA due to confirmed massive PE. This cohort was followed prospectively for clinical and echocardiographic outcomes. All patients received 50mg of </a:t>
            </a:r>
            <a:r>
              <a:rPr lang="en-US" sz="1600" dirty="0" err="1"/>
              <a:t>tPA</a:t>
            </a:r>
            <a:r>
              <a:rPr lang="en-US" sz="1600" dirty="0"/>
              <a:t> IV push over 1 minute, subsequently started on heparin. Outcomes studied included ROSC, survival to hospital discharge, major and minor bleeding. They also looked at certain ultrasound parameters such as RV/LV ratio and pulmonary artery systolic pressure.</a:t>
            </a:r>
            <a:endParaRPr sz="2000" dirty="0"/>
          </a:p>
          <a:p>
            <a:pPr marL="685800" lvl="1" indent="-120650" algn="l" rtl="0">
              <a:lnSpc>
                <a:spcPct val="90000"/>
              </a:lnSpc>
              <a:spcBef>
                <a:spcPts val="500"/>
              </a:spcBef>
              <a:spcAft>
                <a:spcPts val="0"/>
              </a:spcAft>
              <a:buClr>
                <a:schemeClr val="dk1"/>
              </a:buClr>
              <a:buSzPts val="1700"/>
              <a:buNone/>
            </a:pPr>
            <a:endParaRPr sz="1600" dirty="0"/>
          </a:p>
          <a:p>
            <a:pPr marL="685800" lvl="1" indent="-120650" algn="l" rtl="0">
              <a:lnSpc>
                <a:spcPct val="90000"/>
              </a:lnSpc>
              <a:spcBef>
                <a:spcPts val="500"/>
              </a:spcBef>
              <a:spcAft>
                <a:spcPts val="0"/>
              </a:spcAft>
              <a:buClr>
                <a:schemeClr val="dk1"/>
              </a:buClr>
              <a:buSzPts val="1700"/>
              <a:buNone/>
            </a:pPr>
            <a:endParaRPr sz="1600" dirty="0"/>
          </a:p>
        </p:txBody>
      </p:sp>
      <p:sp>
        <p:nvSpPr>
          <p:cNvPr id="130" name="Google Shape;130;p6"/>
          <p:cNvSpPr txBox="1">
            <a:spLocks noGrp="1"/>
          </p:cNvSpPr>
          <p:nvPr>
            <p:ph sz="half" idx="2"/>
          </p:nvPr>
        </p:nvSpPr>
        <p:spPr>
          <a:xfrm>
            <a:off x="5262113" y="2038301"/>
            <a:ext cx="6091671" cy="3399397"/>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1800" b="1" dirty="0"/>
              <a:t>Results</a:t>
            </a:r>
            <a:r>
              <a:rPr lang="en-US" sz="1800" dirty="0"/>
              <a:t>: ROSC occurred in all but 1 patient. There was no minor or major bleeding. Of the 23 patients, only 2 died in the hospital and 20/23 were alive at 22 +/- 3 months of follow up. The echo parameters studied improved significantly within 48 hours (both parameters p&lt;0.01).</a:t>
            </a:r>
            <a:endParaRPr sz="2800" dirty="0"/>
          </a:p>
        </p:txBody>
      </p:sp>
      <p:sp>
        <p:nvSpPr>
          <p:cNvPr id="131" name="Google Shape;131;p6"/>
          <p:cNvSpPr txBox="1"/>
          <p:nvPr/>
        </p:nvSpPr>
        <p:spPr>
          <a:xfrm>
            <a:off x="838184" y="5504628"/>
            <a:ext cx="10515600"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dirty="0">
                <a:latin typeface="Calibri"/>
                <a:ea typeface="Calibri"/>
                <a:cs typeface="Calibri"/>
                <a:sym typeface="Calibri"/>
              </a:rPr>
              <a:t>Bottom line: </a:t>
            </a:r>
            <a:r>
              <a:rPr lang="en-US" sz="2400" dirty="0">
                <a:latin typeface="Calibri"/>
                <a:ea typeface="Calibri"/>
                <a:cs typeface="Calibri"/>
                <a:sym typeface="Calibri"/>
              </a:rPr>
              <a:t>In this small single center cohort</a:t>
            </a:r>
            <a:r>
              <a:rPr lang="en-US" sz="2400" b="1" dirty="0">
                <a:latin typeface="Calibri"/>
                <a:ea typeface="Calibri"/>
                <a:cs typeface="Calibri"/>
                <a:sym typeface="Calibri"/>
              </a:rPr>
              <a:t>, </a:t>
            </a:r>
            <a:r>
              <a:rPr lang="en-US" sz="2400" dirty="0">
                <a:latin typeface="Calibri"/>
                <a:ea typeface="Calibri"/>
                <a:cs typeface="Calibri"/>
                <a:sym typeface="Calibri"/>
              </a:rPr>
              <a:t>50mg of </a:t>
            </a:r>
            <a:r>
              <a:rPr lang="en-US" sz="2400" dirty="0" err="1">
                <a:latin typeface="Calibri"/>
                <a:ea typeface="Calibri"/>
                <a:cs typeface="Calibri"/>
                <a:sym typeface="Calibri"/>
              </a:rPr>
              <a:t>tPA</a:t>
            </a:r>
            <a:r>
              <a:rPr lang="en-US" sz="2400" dirty="0">
                <a:latin typeface="Calibri"/>
                <a:ea typeface="Calibri"/>
                <a:cs typeface="Calibri"/>
                <a:sym typeface="Calibri"/>
              </a:rPr>
              <a:t> rapidly given in PEA arrest due to confirmed massive PE prior to arrest was effective in obtaining ROSC and led to enhanced survival and reduction in pulmonary artery pressures.</a:t>
            </a:r>
            <a:endParaRPr sz="2000" dirty="0"/>
          </a:p>
        </p:txBody>
      </p:sp>
      <p:graphicFrame>
        <p:nvGraphicFramePr>
          <p:cNvPr id="132" name="Google Shape;132;p6"/>
          <p:cNvGraphicFramePr/>
          <p:nvPr>
            <p:extLst>
              <p:ext uri="{D42A27DB-BD31-4B8C-83A1-F6EECF244321}">
                <p14:modId xmlns:p14="http://schemas.microsoft.com/office/powerpoint/2010/main" val="418304034"/>
              </p:ext>
            </p:extLst>
          </p:nvPr>
        </p:nvGraphicFramePr>
        <p:xfrm>
          <a:off x="5644615" y="3929246"/>
          <a:ext cx="5326650" cy="1107470"/>
        </p:xfrm>
        <a:graphic>
          <a:graphicData uri="http://schemas.openxmlformats.org/drawingml/2006/table">
            <a:tbl>
              <a:tblPr firstRow="1" bandRow="1">
                <a:noFill/>
                <a:tableStyleId>{0BC5219F-BCED-458D-9C56-D0E1CF8270C6}</a:tableStyleId>
              </a:tblPr>
              <a:tblGrid>
                <a:gridCol w="1265550">
                  <a:extLst>
                    <a:ext uri="{9D8B030D-6E8A-4147-A177-3AD203B41FA5}">
                      <a16:colId xmlns:a16="http://schemas.microsoft.com/office/drawing/2014/main" val="20000"/>
                    </a:ext>
                  </a:extLst>
                </a:gridCol>
                <a:gridCol w="2030550">
                  <a:extLst>
                    <a:ext uri="{9D8B030D-6E8A-4147-A177-3AD203B41FA5}">
                      <a16:colId xmlns:a16="http://schemas.microsoft.com/office/drawing/2014/main" val="20001"/>
                    </a:ext>
                  </a:extLst>
                </a:gridCol>
                <a:gridCol w="2030550">
                  <a:extLst>
                    <a:ext uri="{9D8B030D-6E8A-4147-A177-3AD203B41FA5}">
                      <a16:colId xmlns:a16="http://schemas.microsoft.com/office/drawing/2014/main" val="20002"/>
                    </a:ext>
                  </a:extLst>
                </a:gridCol>
              </a:tblGrid>
              <a:tr h="228600">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t>RV/LV ratio</a:t>
                      </a:r>
                      <a:endParaRPr/>
                    </a:p>
                  </a:txBody>
                  <a:tcPr marL="91450" marR="91450" marT="45725" marB="45725"/>
                </a:tc>
                <a:tc>
                  <a:txBody>
                    <a:bodyPr/>
                    <a:lstStyle/>
                    <a:p>
                      <a:pPr marL="0" marR="0" lvl="0" indent="0" algn="l" rtl="0">
                        <a:spcBef>
                          <a:spcPts val="0"/>
                        </a:spcBef>
                        <a:spcAft>
                          <a:spcPts val="0"/>
                        </a:spcAft>
                        <a:buNone/>
                      </a:pPr>
                      <a:r>
                        <a:rPr lang="en-US" sz="1800"/>
                        <a:t>PASP</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a:t>Admission</a:t>
                      </a:r>
                      <a:endParaRPr/>
                    </a:p>
                  </a:txBody>
                  <a:tcPr marL="91450" marR="91450" marT="45725" marB="45725"/>
                </a:tc>
                <a:tc>
                  <a:txBody>
                    <a:bodyPr/>
                    <a:lstStyle/>
                    <a:p>
                      <a:pPr marL="0" marR="0" lvl="0" indent="0" algn="l" rtl="0">
                        <a:spcBef>
                          <a:spcPts val="0"/>
                        </a:spcBef>
                        <a:spcAft>
                          <a:spcPts val="0"/>
                        </a:spcAft>
                        <a:buNone/>
                      </a:pPr>
                      <a:r>
                        <a:rPr lang="en-US" sz="1800" dirty="0"/>
                        <a:t>1.79</a:t>
                      </a:r>
                      <a:endParaRPr dirty="0"/>
                    </a:p>
                  </a:txBody>
                  <a:tcPr marL="91450" marR="91450" marT="45725" marB="45725"/>
                </a:tc>
                <a:tc>
                  <a:txBody>
                    <a:bodyPr/>
                    <a:lstStyle/>
                    <a:p>
                      <a:pPr marL="0" marR="0" lvl="0" indent="0" algn="l" rtl="0">
                        <a:spcBef>
                          <a:spcPts val="0"/>
                        </a:spcBef>
                        <a:spcAft>
                          <a:spcPts val="0"/>
                        </a:spcAft>
                        <a:buNone/>
                      </a:pPr>
                      <a:r>
                        <a:rPr lang="en-US" sz="1800"/>
                        <a:t>58.1</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a:t>Within 48h</a:t>
                      </a:r>
                      <a:endParaRPr/>
                    </a:p>
                  </a:txBody>
                  <a:tcPr marL="91450" marR="91450" marT="45725" marB="45725"/>
                </a:tc>
                <a:tc>
                  <a:txBody>
                    <a:bodyPr/>
                    <a:lstStyle/>
                    <a:p>
                      <a:pPr marL="0" marR="0" lvl="0" indent="0" algn="l" rtl="0">
                        <a:spcBef>
                          <a:spcPts val="0"/>
                        </a:spcBef>
                        <a:spcAft>
                          <a:spcPts val="0"/>
                        </a:spcAft>
                        <a:buNone/>
                      </a:pPr>
                      <a:r>
                        <a:rPr lang="en-US" sz="1800"/>
                        <a:t>1.16</a:t>
                      </a:r>
                      <a:endParaRPr/>
                    </a:p>
                  </a:txBody>
                  <a:tcPr marL="91450" marR="91450" marT="45725" marB="45725"/>
                </a:tc>
                <a:tc>
                  <a:txBody>
                    <a:bodyPr/>
                    <a:lstStyle/>
                    <a:p>
                      <a:pPr marL="0" marR="0" lvl="0" indent="0" algn="l" rtl="0">
                        <a:spcBef>
                          <a:spcPts val="0"/>
                        </a:spcBef>
                        <a:spcAft>
                          <a:spcPts val="0"/>
                        </a:spcAft>
                        <a:buNone/>
                      </a:pPr>
                      <a:r>
                        <a:rPr lang="en-US" sz="1800" dirty="0"/>
                        <a:t>40.25</a:t>
                      </a:r>
                      <a:endParaRPr dirty="0"/>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200" i="0" strike="noStrike" dirty="0">
                <a:latin typeface="Calibri"/>
                <a:ea typeface="Calibri"/>
                <a:cs typeface="Calibri"/>
                <a:sym typeface="Calibri"/>
              </a:rPr>
              <a:t>Tissue Plasminogen Activator Use in Cardiac Arrest Secondary to Fulminant Pulmonary Embolism</a:t>
            </a:r>
            <a:br>
              <a:rPr lang="en-US" sz="2800" i="0" strike="noStrike" dirty="0">
                <a:latin typeface="Calibri"/>
                <a:ea typeface="Calibri"/>
                <a:cs typeface="Calibri"/>
                <a:sym typeface="Calibri"/>
              </a:rPr>
            </a:br>
            <a:r>
              <a:rPr lang="en-US" sz="1400" i="0" strike="noStrike" dirty="0">
                <a:latin typeface="Calibri"/>
                <a:ea typeface="Calibri"/>
                <a:cs typeface="Calibri"/>
                <a:sym typeface="Calibri"/>
              </a:rPr>
              <a:t>Yousuf T, Brinton T, Ahmed K, </a:t>
            </a:r>
            <a:r>
              <a:rPr lang="en-US" sz="1400" i="0" strike="noStrike" dirty="0" err="1">
                <a:latin typeface="Calibri"/>
                <a:ea typeface="Calibri"/>
                <a:cs typeface="Calibri"/>
                <a:sym typeface="Calibri"/>
              </a:rPr>
              <a:t>Iskander</a:t>
            </a:r>
            <a:r>
              <a:rPr lang="en-US" sz="1400" i="0" strike="noStrike" dirty="0">
                <a:latin typeface="Calibri"/>
                <a:ea typeface="Calibri"/>
                <a:cs typeface="Calibri"/>
                <a:sym typeface="Calibri"/>
              </a:rPr>
              <a:t> J, </a:t>
            </a:r>
            <a:r>
              <a:rPr lang="en-US" sz="1400" i="0" strike="noStrike" dirty="0" err="1">
                <a:latin typeface="Calibri"/>
                <a:ea typeface="Calibri"/>
                <a:cs typeface="Calibri"/>
                <a:sym typeface="Calibri"/>
              </a:rPr>
              <a:t>Woznicka</a:t>
            </a:r>
            <a:r>
              <a:rPr lang="en-US" sz="1400" i="0" strike="noStrike" dirty="0">
                <a:latin typeface="Calibri"/>
                <a:ea typeface="Calibri"/>
                <a:cs typeface="Calibri"/>
                <a:sym typeface="Calibri"/>
              </a:rPr>
              <a:t> D, Kramer J, </a:t>
            </a:r>
            <a:r>
              <a:rPr lang="en-US" sz="1400" i="0" strike="noStrike" dirty="0" err="1">
                <a:latin typeface="Calibri"/>
                <a:ea typeface="Calibri"/>
                <a:cs typeface="Calibri"/>
                <a:sym typeface="Calibri"/>
              </a:rPr>
              <a:t>Kopiec</a:t>
            </a:r>
            <a:r>
              <a:rPr lang="en-US" sz="1400" i="0" strike="noStrike" dirty="0">
                <a:latin typeface="Calibri"/>
                <a:ea typeface="Calibri"/>
                <a:cs typeface="Calibri"/>
                <a:sym typeface="Calibri"/>
              </a:rPr>
              <a:t> A, </a:t>
            </a:r>
            <a:r>
              <a:rPr lang="en-US" sz="1400" i="0" strike="noStrike" dirty="0" err="1">
                <a:latin typeface="Calibri"/>
                <a:ea typeface="Calibri"/>
                <a:cs typeface="Calibri"/>
                <a:sym typeface="Calibri"/>
              </a:rPr>
              <a:t>Chadaga</a:t>
            </a:r>
            <a:r>
              <a:rPr lang="en-US" sz="1400" i="0" strike="noStrike" dirty="0">
                <a:latin typeface="Calibri"/>
                <a:ea typeface="Calibri"/>
                <a:cs typeface="Calibri"/>
                <a:sym typeface="Calibri"/>
              </a:rPr>
              <a:t> AR, Ortiz K. </a:t>
            </a:r>
            <a:r>
              <a:rPr lang="en-US" sz="1400" i="0" strike="noStrike" dirty="0">
                <a:latin typeface="Calibri"/>
                <a:ea typeface="Calibri"/>
                <a:cs typeface="Calibri"/>
                <a:sym typeface="Calibri"/>
                <a:hlinkClick r:id="rId3"/>
              </a:rPr>
              <a:t>Tissue Plasminogen Activator Use in Cardiac Arrest Secondary to Fulminant Pulmonary Embolism</a:t>
            </a:r>
            <a:r>
              <a:rPr lang="en-US" sz="1400" i="0" strike="noStrike" dirty="0">
                <a:latin typeface="Calibri"/>
                <a:ea typeface="Calibri"/>
                <a:cs typeface="Calibri"/>
                <a:sym typeface="Calibri"/>
              </a:rPr>
              <a:t>. </a:t>
            </a:r>
            <a:r>
              <a:rPr lang="en-US" sz="1400" i="1" strike="noStrike" dirty="0">
                <a:latin typeface="Calibri"/>
                <a:ea typeface="Calibri"/>
                <a:cs typeface="Calibri"/>
                <a:sym typeface="Calibri"/>
              </a:rPr>
              <a:t>J Clin Med Res</a:t>
            </a:r>
            <a:r>
              <a:rPr lang="en-US" sz="1400" i="0" strike="noStrike" dirty="0">
                <a:latin typeface="Calibri"/>
                <a:ea typeface="Calibri"/>
                <a:cs typeface="Calibri"/>
                <a:sym typeface="Calibri"/>
              </a:rPr>
              <a:t>. 2016 Mar;8(3):190-5.</a:t>
            </a:r>
            <a:endParaRPr sz="1400" dirty="0">
              <a:latin typeface="Calibri"/>
              <a:ea typeface="Calibri"/>
              <a:cs typeface="Calibri"/>
              <a:sym typeface="Calibri"/>
            </a:endParaRPr>
          </a:p>
        </p:txBody>
      </p:sp>
      <p:sp>
        <p:nvSpPr>
          <p:cNvPr id="139" name="Google Shape;139;p7"/>
          <p:cNvSpPr txBox="1">
            <a:spLocks noGrp="1"/>
          </p:cNvSpPr>
          <p:nvPr>
            <p:ph sz="half" idx="1"/>
          </p:nvPr>
        </p:nvSpPr>
        <p:spPr>
          <a:xfrm>
            <a:off x="838200" y="2011681"/>
            <a:ext cx="4423913" cy="3319444"/>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1700" b="1" dirty="0"/>
              <a:t>Objective: </a:t>
            </a:r>
            <a:r>
              <a:rPr lang="en-US" sz="1700" b="0" i="0" u="none" strike="noStrike" dirty="0">
                <a:latin typeface="Calibri"/>
                <a:ea typeface="Calibri"/>
                <a:cs typeface="Calibri"/>
                <a:sym typeface="Calibri"/>
              </a:rPr>
              <a:t>Evaluate survival to hospital discharge for patients who had </a:t>
            </a:r>
            <a:r>
              <a:rPr lang="en-US" sz="1700" dirty="0"/>
              <a:t>i</a:t>
            </a:r>
            <a:r>
              <a:rPr lang="en-US" sz="1700" b="0" i="0" u="none" strike="noStrike" dirty="0">
                <a:latin typeface="Calibri"/>
                <a:ea typeface="Calibri"/>
                <a:cs typeface="Calibri"/>
                <a:sym typeface="Calibri"/>
              </a:rPr>
              <a:t>n-</a:t>
            </a:r>
            <a:r>
              <a:rPr lang="en-US" sz="1700" dirty="0"/>
              <a:t>h</a:t>
            </a:r>
            <a:r>
              <a:rPr lang="en-US" sz="1700" b="0" i="0" u="none" strike="noStrike" dirty="0">
                <a:latin typeface="Calibri"/>
                <a:ea typeface="Calibri"/>
                <a:cs typeface="Calibri"/>
                <a:sym typeface="Calibri"/>
              </a:rPr>
              <a:t>ospital </a:t>
            </a:r>
            <a:r>
              <a:rPr lang="en-US" sz="1700" dirty="0"/>
              <a:t>c</a:t>
            </a:r>
            <a:r>
              <a:rPr lang="en-US" sz="1700" b="0" i="0" u="none" strike="noStrike" dirty="0">
                <a:latin typeface="Calibri"/>
                <a:ea typeface="Calibri"/>
                <a:cs typeface="Calibri"/>
                <a:sym typeface="Calibri"/>
              </a:rPr>
              <a:t>ardiac arrest (IHCA) from suspected or confirmed PE who received IV </a:t>
            </a:r>
            <a:r>
              <a:rPr lang="en-US" sz="1700" b="0" i="0" u="none" strike="noStrike" dirty="0" err="1">
                <a:latin typeface="Calibri"/>
                <a:ea typeface="Calibri"/>
                <a:cs typeface="Calibri"/>
                <a:sym typeface="Calibri"/>
              </a:rPr>
              <a:t>tPA</a:t>
            </a:r>
            <a:r>
              <a:rPr lang="en-US" sz="1700" b="0" i="0" u="none" strike="noStrike" dirty="0">
                <a:latin typeface="Calibri"/>
                <a:ea typeface="Calibri"/>
                <a:cs typeface="Calibri"/>
                <a:sym typeface="Calibri"/>
              </a:rPr>
              <a:t> </a:t>
            </a:r>
            <a:r>
              <a:rPr lang="en-US" sz="1700" dirty="0">
                <a:latin typeface="Calibri"/>
                <a:ea typeface="Calibri"/>
                <a:cs typeface="Calibri"/>
                <a:sym typeface="Calibri"/>
              </a:rPr>
              <a:t>vs</a:t>
            </a:r>
            <a:r>
              <a:rPr lang="en-US" sz="1700" b="0" i="0" u="none" strike="noStrike" dirty="0">
                <a:latin typeface="Calibri"/>
                <a:ea typeface="Calibri"/>
                <a:cs typeface="Calibri"/>
                <a:sym typeface="Calibri"/>
              </a:rPr>
              <a:t> no thrombolytics.</a:t>
            </a:r>
            <a:r>
              <a:rPr lang="en-US" sz="1700" b="1" dirty="0"/>
              <a:t> </a:t>
            </a:r>
            <a:endParaRPr dirty="0"/>
          </a:p>
          <a:p>
            <a:pPr marL="0" lvl="0" indent="0" algn="l" rtl="0">
              <a:lnSpc>
                <a:spcPct val="90000"/>
              </a:lnSpc>
              <a:spcBef>
                <a:spcPts val="1000"/>
              </a:spcBef>
              <a:spcAft>
                <a:spcPts val="0"/>
              </a:spcAft>
              <a:buClr>
                <a:schemeClr val="dk1"/>
              </a:buClr>
              <a:buSzPts val="1700"/>
              <a:buNone/>
            </a:pPr>
            <a:r>
              <a:rPr lang="en-US" sz="1700" b="1" dirty="0"/>
              <a:t>Methods: </a:t>
            </a:r>
            <a:r>
              <a:rPr lang="en-US" sz="1700" b="0" i="0" u="none" strike="noStrike" dirty="0">
                <a:latin typeface="Calibri"/>
                <a:ea typeface="Calibri"/>
                <a:cs typeface="Calibri"/>
                <a:sym typeface="Calibri"/>
              </a:rPr>
              <a:t>Single center, retrospective review on 42 patients who had IHCAs previously diagnosed with PE via imaging (CTA or V/Q scan) or had signs of right heart strain on US. Patients either received 100mg IV alteplase (45%) or no thrombolytics (55%) based on provider preference.</a:t>
            </a:r>
            <a:endParaRPr dirty="0"/>
          </a:p>
          <a:p>
            <a:pPr marL="0" lvl="0" indent="0" algn="l" rtl="0">
              <a:lnSpc>
                <a:spcPct val="90000"/>
              </a:lnSpc>
              <a:spcBef>
                <a:spcPts val="1000"/>
              </a:spcBef>
              <a:spcAft>
                <a:spcPts val="0"/>
              </a:spcAft>
              <a:buClr>
                <a:schemeClr val="dk1"/>
              </a:buClr>
              <a:buSzPts val="1700"/>
              <a:buNone/>
            </a:pPr>
            <a:endParaRPr sz="1700"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1700"/>
              <a:buNone/>
            </a:pPr>
            <a:endParaRPr sz="1700" dirty="0"/>
          </a:p>
          <a:p>
            <a:pPr marL="685800" lvl="1" indent="-120650" algn="l" rtl="0">
              <a:lnSpc>
                <a:spcPct val="90000"/>
              </a:lnSpc>
              <a:spcBef>
                <a:spcPts val="500"/>
              </a:spcBef>
              <a:spcAft>
                <a:spcPts val="0"/>
              </a:spcAft>
              <a:buClr>
                <a:schemeClr val="dk1"/>
              </a:buClr>
              <a:buSzPts val="1700"/>
              <a:buNone/>
            </a:pPr>
            <a:endParaRPr sz="1700" dirty="0"/>
          </a:p>
          <a:p>
            <a:pPr marL="685800" lvl="1" indent="-120650" algn="l" rtl="0">
              <a:lnSpc>
                <a:spcPct val="90000"/>
              </a:lnSpc>
              <a:spcBef>
                <a:spcPts val="500"/>
              </a:spcBef>
              <a:spcAft>
                <a:spcPts val="0"/>
              </a:spcAft>
              <a:buClr>
                <a:schemeClr val="dk1"/>
              </a:buClr>
              <a:buSzPts val="1700"/>
              <a:buNone/>
            </a:pPr>
            <a:endParaRPr sz="1700" dirty="0"/>
          </a:p>
        </p:txBody>
      </p:sp>
      <p:sp>
        <p:nvSpPr>
          <p:cNvPr id="140" name="Google Shape;140;p7"/>
          <p:cNvSpPr txBox="1">
            <a:spLocks noGrp="1"/>
          </p:cNvSpPr>
          <p:nvPr>
            <p:ph sz="half" idx="2"/>
          </p:nvPr>
        </p:nvSpPr>
        <p:spPr>
          <a:xfrm>
            <a:off x="5262113" y="2011680"/>
            <a:ext cx="6091687" cy="3319444"/>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700"/>
              <a:buNone/>
            </a:pPr>
            <a:r>
              <a:rPr lang="en-US" sz="1700" b="1" dirty="0"/>
              <a:t>Results: </a:t>
            </a:r>
            <a:r>
              <a:rPr lang="en-US" sz="1700" dirty="0">
                <a:latin typeface="Calibri"/>
                <a:ea typeface="Calibri"/>
                <a:cs typeface="Calibri"/>
                <a:sym typeface="Calibri"/>
              </a:rPr>
              <a:t>There was no significant difference in survival to hospital discharge (primary endpoint) or in ROSC, major bleeding, or minor bleeding (secondary endpoints).</a:t>
            </a:r>
            <a:endParaRPr sz="1700" b="1" dirty="0"/>
          </a:p>
          <a:p>
            <a:pPr marL="228600" lvl="0" indent="-120650" algn="l" rtl="0">
              <a:lnSpc>
                <a:spcPct val="90000"/>
              </a:lnSpc>
              <a:spcBef>
                <a:spcPts val="1000"/>
              </a:spcBef>
              <a:spcAft>
                <a:spcPts val="0"/>
              </a:spcAft>
              <a:buClr>
                <a:schemeClr val="dk1"/>
              </a:buClr>
              <a:buSzPts val="1700"/>
              <a:buNone/>
            </a:pPr>
            <a:endParaRPr sz="1700" dirty="0"/>
          </a:p>
          <a:p>
            <a:pPr marL="0" lvl="0" indent="0" algn="l" rtl="0">
              <a:lnSpc>
                <a:spcPct val="90000"/>
              </a:lnSpc>
              <a:spcBef>
                <a:spcPts val="1000"/>
              </a:spcBef>
              <a:spcAft>
                <a:spcPts val="0"/>
              </a:spcAft>
              <a:buClr>
                <a:schemeClr val="dk1"/>
              </a:buClr>
              <a:buSzPts val="1700"/>
              <a:buNone/>
            </a:pPr>
            <a:endParaRPr sz="1700" dirty="0"/>
          </a:p>
          <a:p>
            <a:pPr marL="0" lvl="0" indent="107950" algn="l" rtl="0">
              <a:lnSpc>
                <a:spcPct val="90000"/>
              </a:lnSpc>
              <a:spcBef>
                <a:spcPts val="0"/>
              </a:spcBef>
              <a:spcAft>
                <a:spcPts val="0"/>
              </a:spcAft>
              <a:buClr>
                <a:schemeClr val="dk1"/>
              </a:buClr>
              <a:buSzPts val="1700"/>
              <a:buNone/>
            </a:pPr>
            <a:endParaRPr sz="1700" b="0" i="0" u="none" strike="noStrike" dirty="0">
              <a:latin typeface="Calibri"/>
              <a:ea typeface="Calibri"/>
              <a:cs typeface="Calibri"/>
              <a:sym typeface="Calibri"/>
            </a:endParaRPr>
          </a:p>
          <a:p>
            <a:pPr marL="0" lvl="0" indent="0" algn="l" rtl="0">
              <a:lnSpc>
                <a:spcPct val="90000"/>
              </a:lnSpc>
              <a:spcBef>
                <a:spcPts val="0"/>
              </a:spcBef>
              <a:spcAft>
                <a:spcPts val="0"/>
              </a:spcAft>
              <a:buClr>
                <a:schemeClr val="dk1"/>
              </a:buClr>
              <a:buSzPts val="1700"/>
              <a:buNone/>
            </a:pPr>
            <a:endParaRPr sz="1700" b="0" i="0" u="none" strike="noStrike" dirty="0">
              <a:latin typeface="Calibri"/>
              <a:ea typeface="Calibri"/>
              <a:cs typeface="Calibri"/>
              <a:sym typeface="Calibri"/>
            </a:endParaRPr>
          </a:p>
          <a:p>
            <a:pPr marL="0" lvl="0" indent="0" algn="l" rtl="0">
              <a:lnSpc>
                <a:spcPct val="90000"/>
              </a:lnSpc>
              <a:spcBef>
                <a:spcPts val="0"/>
              </a:spcBef>
              <a:spcAft>
                <a:spcPts val="0"/>
              </a:spcAft>
              <a:buClr>
                <a:schemeClr val="dk1"/>
              </a:buClr>
              <a:buSzPts val="1700"/>
              <a:buNone/>
            </a:pPr>
            <a:endParaRPr sz="1700" b="0" i="0" u="none" strike="noStrike" dirty="0">
              <a:latin typeface="Calibri"/>
              <a:ea typeface="Calibri"/>
              <a:cs typeface="Calibri"/>
              <a:sym typeface="Calibri"/>
            </a:endParaRPr>
          </a:p>
          <a:p>
            <a:pPr marL="0" lvl="0" indent="0" algn="l" rtl="0">
              <a:lnSpc>
                <a:spcPct val="90000"/>
              </a:lnSpc>
              <a:spcBef>
                <a:spcPts val="0"/>
              </a:spcBef>
              <a:spcAft>
                <a:spcPts val="0"/>
              </a:spcAft>
              <a:buClr>
                <a:schemeClr val="dk1"/>
              </a:buClr>
              <a:buSzPts val="1700"/>
              <a:buNone/>
            </a:pPr>
            <a:endParaRPr sz="1700"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1700"/>
              <a:buNone/>
            </a:pPr>
            <a:endParaRPr sz="1700" dirty="0"/>
          </a:p>
          <a:p>
            <a:pPr marL="0" lvl="0" indent="0" algn="l" rtl="0">
              <a:lnSpc>
                <a:spcPct val="90000"/>
              </a:lnSpc>
              <a:spcBef>
                <a:spcPts val="1000"/>
              </a:spcBef>
              <a:spcAft>
                <a:spcPts val="0"/>
              </a:spcAft>
              <a:buClr>
                <a:schemeClr val="dk1"/>
              </a:buClr>
              <a:buSzPts val="1700"/>
              <a:buNone/>
            </a:pPr>
            <a:endParaRPr sz="1700" dirty="0"/>
          </a:p>
          <a:p>
            <a:pPr marL="228600" lvl="0" indent="-120650" algn="l" rtl="0">
              <a:lnSpc>
                <a:spcPct val="90000"/>
              </a:lnSpc>
              <a:spcBef>
                <a:spcPts val="1000"/>
              </a:spcBef>
              <a:spcAft>
                <a:spcPts val="0"/>
              </a:spcAft>
              <a:buClr>
                <a:schemeClr val="dk1"/>
              </a:buClr>
              <a:buSzPts val="1700"/>
              <a:buNone/>
            </a:pPr>
            <a:endParaRPr sz="1700" dirty="0"/>
          </a:p>
        </p:txBody>
      </p:sp>
      <p:graphicFrame>
        <p:nvGraphicFramePr>
          <p:cNvPr id="141" name="Google Shape;141;p7"/>
          <p:cNvGraphicFramePr/>
          <p:nvPr/>
        </p:nvGraphicFramePr>
        <p:xfrm>
          <a:off x="5564756" y="2872614"/>
          <a:ext cx="5486400" cy="1645950"/>
        </p:xfrm>
        <a:graphic>
          <a:graphicData uri="http://schemas.openxmlformats.org/drawingml/2006/table">
            <a:tbl>
              <a:tblPr firstRow="1" bandRow="1">
                <a:noFill/>
                <a:tableStyleId>{0BC5219F-BCED-458D-9C56-D0E1CF8270C6}</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765950">
                  <a:extLst>
                    <a:ext uri="{9D8B030D-6E8A-4147-A177-3AD203B41FA5}">
                      <a16:colId xmlns:a16="http://schemas.microsoft.com/office/drawing/2014/main" val="20002"/>
                    </a:ext>
                  </a:extLst>
                </a:gridCol>
                <a:gridCol w="977250">
                  <a:extLst>
                    <a:ext uri="{9D8B030D-6E8A-4147-A177-3AD203B41FA5}">
                      <a16:colId xmlns:a16="http://schemas.microsoft.com/office/drawing/2014/main" val="20003"/>
                    </a:ext>
                  </a:extLst>
                </a:gridCol>
              </a:tblGrid>
              <a:tr h="416850">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r>
                        <a:rPr lang="en-US" sz="1800"/>
                        <a:t>IV Alteplase (n=19)</a:t>
                      </a:r>
                      <a:endParaRPr/>
                    </a:p>
                  </a:txBody>
                  <a:tcPr marL="91450" marR="91450" marT="45725" marB="45725"/>
                </a:tc>
                <a:tc>
                  <a:txBody>
                    <a:bodyPr/>
                    <a:lstStyle/>
                    <a:p>
                      <a:pPr marL="0" marR="0" lvl="0" indent="0" algn="l" rtl="0">
                        <a:spcBef>
                          <a:spcPts val="0"/>
                        </a:spcBef>
                        <a:spcAft>
                          <a:spcPts val="0"/>
                        </a:spcAft>
                        <a:buNone/>
                      </a:pPr>
                      <a:r>
                        <a:rPr lang="en-US" sz="1800"/>
                        <a:t>No thrombolysis (n=23)</a:t>
                      </a:r>
                      <a:endParaRPr/>
                    </a:p>
                  </a:txBody>
                  <a:tcPr marL="91450" marR="91450" marT="45725" marB="45725"/>
                </a:tc>
                <a:tc>
                  <a:txBody>
                    <a:bodyPr/>
                    <a:lstStyle/>
                    <a:p>
                      <a:pPr marL="0" marR="0" lvl="0" indent="0" algn="l" rtl="0">
                        <a:spcBef>
                          <a:spcPts val="0"/>
                        </a:spcBef>
                        <a:spcAft>
                          <a:spcPts val="0"/>
                        </a:spcAft>
                        <a:buNone/>
                      </a:pPr>
                      <a:r>
                        <a:rPr lang="en-US" sz="1800"/>
                        <a:t>P value</a:t>
                      </a:r>
                      <a:endParaRPr/>
                    </a:p>
                  </a:txBody>
                  <a:tcPr marL="91450" marR="91450" marT="45725" marB="45725"/>
                </a:tc>
                <a:extLst>
                  <a:ext uri="{0D108BD9-81ED-4DB2-BD59-A6C34878D82A}">
                    <a16:rowId xmlns:a16="http://schemas.microsoft.com/office/drawing/2014/main" val="10000"/>
                  </a:ext>
                </a:extLst>
              </a:tr>
              <a:tr h="312100">
                <a:tc>
                  <a:txBody>
                    <a:bodyPr/>
                    <a:lstStyle/>
                    <a:p>
                      <a:pPr marL="0" marR="0" lvl="0" indent="0" algn="l" rtl="0">
                        <a:spcBef>
                          <a:spcPts val="0"/>
                        </a:spcBef>
                        <a:spcAft>
                          <a:spcPts val="0"/>
                        </a:spcAft>
                        <a:buNone/>
                      </a:pPr>
                      <a:r>
                        <a:rPr lang="en-US" sz="1800"/>
                        <a:t>ROSC</a:t>
                      </a:r>
                      <a:endParaRPr/>
                    </a:p>
                  </a:txBody>
                  <a:tcPr marL="91450" marR="91450" marT="45725" marB="45725"/>
                </a:tc>
                <a:tc>
                  <a:txBody>
                    <a:bodyPr/>
                    <a:lstStyle/>
                    <a:p>
                      <a:pPr marL="0" marR="0" lvl="0" indent="0" algn="l" rtl="0">
                        <a:spcBef>
                          <a:spcPts val="0"/>
                        </a:spcBef>
                        <a:spcAft>
                          <a:spcPts val="0"/>
                        </a:spcAft>
                        <a:buNone/>
                      </a:pPr>
                      <a:r>
                        <a:rPr lang="en-US" sz="1800"/>
                        <a:t>9 (47%)</a:t>
                      </a:r>
                      <a:endParaRPr/>
                    </a:p>
                  </a:txBody>
                  <a:tcPr marL="91450" marR="91450" marT="45725" marB="45725"/>
                </a:tc>
                <a:tc>
                  <a:txBody>
                    <a:bodyPr/>
                    <a:lstStyle/>
                    <a:p>
                      <a:pPr marL="0" marR="0" lvl="0" indent="0" algn="l" rtl="0">
                        <a:spcBef>
                          <a:spcPts val="0"/>
                        </a:spcBef>
                        <a:spcAft>
                          <a:spcPts val="0"/>
                        </a:spcAft>
                        <a:buNone/>
                      </a:pPr>
                      <a:r>
                        <a:rPr lang="en-US" sz="1800"/>
                        <a:t>11 (48%)</a:t>
                      </a:r>
                      <a:endParaRPr/>
                    </a:p>
                  </a:txBody>
                  <a:tcPr marL="91450" marR="91450" marT="45725" marB="45725"/>
                </a:tc>
                <a:tc>
                  <a:txBody>
                    <a:bodyPr/>
                    <a:lstStyle/>
                    <a:p>
                      <a:pPr marL="0" marR="0" lvl="0" indent="0" algn="l" rtl="0">
                        <a:spcBef>
                          <a:spcPts val="0"/>
                        </a:spcBef>
                        <a:spcAft>
                          <a:spcPts val="0"/>
                        </a:spcAft>
                        <a:buNone/>
                      </a:pPr>
                      <a:r>
                        <a:rPr lang="en-US" sz="1800"/>
                        <a:t>1.00</a:t>
                      </a:r>
                      <a:endParaRPr/>
                    </a:p>
                  </a:txBody>
                  <a:tcPr marL="91450" marR="91450" marT="45725" marB="45725"/>
                </a:tc>
                <a:extLst>
                  <a:ext uri="{0D108BD9-81ED-4DB2-BD59-A6C34878D82A}">
                    <a16:rowId xmlns:a16="http://schemas.microsoft.com/office/drawing/2014/main" val="10001"/>
                  </a:ext>
                </a:extLst>
              </a:tr>
              <a:tr h="312100">
                <a:tc>
                  <a:txBody>
                    <a:bodyPr/>
                    <a:lstStyle/>
                    <a:p>
                      <a:pPr marL="0" marR="0" lvl="0" indent="0" algn="l" rtl="0">
                        <a:spcBef>
                          <a:spcPts val="0"/>
                        </a:spcBef>
                        <a:spcAft>
                          <a:spcPts val="0"/>
                        </a:spcAft>
                        <a:buNone/>
                      </a:pPr>
                      <a:r>
                        <a:rPr lang="en-US" sz="1800"/>
                        <a:t>Survival to discharge</a:t>
                      </a:r>
                      <a:endParaRPr/>
                    </a:p>
                  </a:txBody>
                  <a:tcPr marL="91450" marR="91450" marT="45725" marB="45725"/>
                </a:tc>
                <a:tc>
                  <a:txBody>
                    <a:bodyPr/>
                    <a:lstStyle/>
                    <a:p>
                      <a:pPr marL="0" marR="0" lvl="0" indent="0" algn="l" rtl="0">
                        <a:spcBef>
                          <a:spcPts val="0"/>
                        </a:spcBef>
                        <a:spcAft>
                          <a:spcPts val="0"/>
                        </a:spcAft>
                        <a:buNone/>
                      </a:pPr>
                      <a:r>
                        <a:rPr lang="en-US" sz="1800"/>
                        <a:t>2 (11%)</a:t>
                      </a:r>
                      <a:endParaRPr/>
                    </a:p>
                  </a:txBody>
                  <a:tcPr marL="91450" marR="91450" marT="45725" marB="45725"/>
                </a:tc>
                <a:tc>
                  <a:txBody>
                    <a:bodyPr/>
                    <a:lstStyle/>
                    <a:p>
                      <a:pPr marL="0" marR="0" lvl="0" indent="0" algn="l" rtl="0">
                        <a:spcBef>
                          <a:spcPts val="0"/>
                        </a:spcBef>
                        <a:spcAft>
                          <a:spcPts val="0"/>
                        </a:spcAft>
                        <a:buNone/>
                      </a:pPr>
                      <a:r>
                        <a:rPr lang="en-US" sz="1800"/>
                        <a:t>2 (9%)</a:t>
                      </a:r>
                      <a:endParaRPr/>
                    </a:p>
                  </a:txBody>
                  <a:tcPr marL="91450" marR="91450" marT="45725" marB="45725"/>
                </a:tc>
                <a:tc>
                  <a:txBody>
                    <a:bodyPr/>
                    <a:lstStyle/>
                    <a:p>
                      <a:pPr marL="0" marR="0" lvl="0" indent="0" algn="l" rtl="0">
                        <a:spcBef>
                          <a:spcPts val="0"/>
                        </a:spcBef>
                        <a:spcAft>
                          <a:spcPts val="0"/>
                        </a:spcAft>
                        <a:buNone/>
                      </a:pPr>
                      <a:r>
                        <a:rPr lang="en-US" sz="1800"/>
                        <a:t>0.98</a:t>
                      </a:r>
                      <a:endParaRPr/>
                    </a:p>
                  </a:txBody>
                  <a:tcPr marL="91450" marR="91450" marT="45725" marB="45725"/>
                </a:tc>
                <a:extLst>
                  <a:ext uri="{0D108BD9-81ED-4DB2-BD59-A6C34878D82A}">
                    <a16:rowId xmlns:a16="http://schemas.microsoft.com/office/drawing/2014/main" val="10002"/>
                  </a:ext>
                </a:extLst>
              </a:tr>
            </a:tbl>
          </a:graphicData>
        </a:graphic>
      </p:graphicFrame>
      <p:sp>
        <p:nvSpPr>
          <p:cNvPr id="142" name="Google Shape;142;p7"/>
          <p:cNvSpPr txBox="1"/>
          <p:nvPr/>
        </p:nvSpPr>
        <p:spPr>
          <a:xfrm>
            <a:off x="838200" y="5131626"/>
            <a:ext cx="10515600"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dirty="0">
                <a:latin typeface="Calibri"/>
                <a:ea typeface="Calibri"/>
                <a:cs typeface="Calibri"/>
                <a:sym typeface="Calibri"/>
              </a:rPr>
              <a:t>Bottom line:</a:t>
            </a:r>
            <a:r>
              <a:rPr lang="en-US" sz="2400" b="1" dirty="0">
                <a:latin typeface="Calibri"/>
                <a:ea typeface="Calibri"/>
                <a:cs typeface="Calibri"/>
                <a:sym typeface="Calibri"/>
              </a:rPr>
              <a:t> </a:t>
            </a:r>
            <a:r>
              <a:rPr lang="en-US" sz="2400" b="0" i="0" u="none" strike="noStrike" dirty="0">
                <a:latin typeface="Calibri"/>
                <a:ea typeface="Calibri"/>
                <a:cs typeface="Calibri"/>
                <a:sym typeface="Calibri"/>
              </a:rPr>
              <a:t>In this small retrospective chart review, authors found no significant difference in survival to hospital discharge, ROSC, or bleeding among patients with </a:t>
            </a:r>
            <a:r>
              <a:rPr lang="en-US" sz="2400" dirty="0">
                <a:latin typeface="Calibri"/>
                <a:ea typeface="Calibri"/>
                <a:cs typeface="Calibri"/>
                <a:sym typeface="Calibri"/>
              </a:rPr>
              <a:t>IHCA with</a:t>
            </a:r>
            <a:r>
              <a:rPr lang="en-US" sz="2400" b="0" i="0" u="none" strike="noStrike" dirty="0">
                <a:latin typeface="Calibri"/>
                <a:ea typeface="Calibri"/>
                <a:cs typeface="Calibri"/>
                <a:sym typeface="Calibri"/>
              </a:rPr>
              <a:t> confirmed or suspected pulmonary embolism who received IV </a:t>
            </a:r>
            <a:r>
              <a:rPr lang="en-US" sz="2400" b="0" i="0" u="none" strike="noStrike" dirty="0" err="1">
                <a:latin typeface="Calibri"/>
                <a:ea typeface="Calibri"/>
                <a:cs typeface="Calibri"/>
                <a:sym typeface="Calibri"/>
              </a:rPr>
              <a:t>tPA</a:t>
            </a:r>
            <a:r>
              <a:rPr lang="en-US" sz="2400" b="0" i="0" u="none" strike="noStrike" dirty="0">
                <a:latin typeface="Calibri"/>
                <a:ea typeface="Calibri"/>
                <a:cs typeface="Calibri"/>
                <a:sym typeface="Calibri"/>
              </a:rPr>
              <a:t> during cardiac arrest vs those who did not. </a:t>
            </a:r>
            <a:endParaRPr sz="2400" dirty="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8"/>
          <p:cNvSpPr txBox="1">
            <a:spLocks noGrp="1"/>
          </p:cNvSpPr>
          <p:nvPr>
            <p:ph type="title"/>
          </p:nvPr>
        </p:nvSpPr>
        <p:spPr>
          <a:prstGeom prst="rect">
            <a:avLst/>
          </a:prstGeom>
          <a:noFill/>
          <a:ln w="28575" cap="flat" cmpd="sng">
            <a:no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89AA4"/>
              </a:buClr>
              <a:buSzPct val="100000"/>
              <a:buFont typeface="Calibri"/>
              <a:buNone/>
            </a:pPr>
            <a:r>
              <a:rPr lang="en-US" sz="3100" dirty="0"/>
              <a:t>Characterization of Alteplase Therapy for Presumed or Confirmed Pulmonary Embolism During Cardiac Arrest</a:t>
            </a:r>
            <a:br>
              <a:rPr lang="en-US" sz="3600" dirty="0"/>
            </a:br>
            <a:r>
              <a:rPr lang="en-US" sz="1300" dirty="0" err="1"/>
              <a:t>Peppard</a:t>
            </a:r>
            <a:r>
              <a:rPr lang="en-US" sz="1300" dirty="0"/>
              <a:t> SR, Parks AM, Zimmerman J. </a:t>
            </a:r>
            <a:r>
              <a:rPr lang="en-US" sz="1300" dirty="0">
                <a:hlinkClick r:id="rId3"/>
              </a:rPr>
              <a:t>Characterization of alteplase therapy for presumed or confirmed pulmonary embolism during cardiac arrest</a:t>
            </a:r>
            <a:r>
              <a:rPr lang="en-US" sz="1300" dirty="0"/>
              <a:t>. </a:t>
            </a:r>
            <a:r>
              <a:rPr lang="en-US" sz="1300" i="1" dirty="0"/>
              <a:t>Am J Health Syst Pharm</a:t>
            </a:r>
            <a:r>
              <a:rPr lang="en-US" sz="1300" dirty="0"/>
              <a:t>. 2018 Jun 15;75(12):870-875. </a:t>
            </a:r>
            <a:r>
              <a:rPr lang="en-US" sz="1300" dirty="0" err="1"/>
              <a:t>doi</a:t>
            </a:r>
            <a:r>
              <a:rPr lang="en-US" sz="1300" dirty="0"/>
              <a:t>: 10.2146/ajhp170450.</a:t>
            </a:r>
            <a:endParaRPr sz="3600" dirty="0"/>
          </a:p>
        </p:txBody>
      </p:sp>
      <p:sp>
        <p:nvSpPr>
          <p:cNvPr id="149" name="Google Shape;149;p8"/>
          <p:cNvSpPr txBox="1">
            <a:spLocks noGrp="1"/>
          </p:cNvSpPr>
          <p:nvPr>
            <p:ph sz="half" idx="1"/>
          </p:nvPr>
        </p:nvSpPr>
        <p:spPr>
          <a:xfrm>
            <a:off x="838199" y="2011680"/>
            <a:ext cx="3261363" cy="3200400"/>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700" b="1" dirty="0">
                <a:latin typeface="Calibri"/>
                <a:ea typeface="Calibri"/>
                <a:cs typeface="Calibri"/>
                <a:sym typeface="Calibri"/>
              </a:rPr>
              <a:t>Objective: </a:t>
            </a:r>
            <a:r>
              <a:rPr lang="en-US" sz="1700" dirty="0">
                <a:latin typeface="Calibri"/>
                <a:ea typeface="Calibri"/>
                <a:cs typeface="Calibri"/>
                <a:sym typeface="Calibri"/>
              </a:rPr>
              <a:t>Describe the dosing and administration of alteplase in cardiac arrest due to suspected or confirmed PE.</a:t>
            </a:r>
            <a:endParaRPr sz="17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1700"/>
              <a:buNone/>
            </a:pPr>
            <a:r>
              <a:rPr lang="en-US" sz="1700" b="1" dirty="0">
                <a:latin typeface="Calibri"/>
                <a:ea typeface="Calibri"/>
                <a:cs typeface="Calibri"/>
                <a:sym typeface="Calibri"/>
              </a:rPr>
              <a:t>Methods: </a:t>
            </a:r>
            <a:r>
              <a:rPr lang="en-US" sz="1700" dirty="0">
                <a:latin typeface="Calibri"/>
                <a:ea typeface="Calibri"/>
                <a:cs typeface="Calibri"/>
                <a:sym typeface="Calibri"/>
              </a:rPr>
              <a:t>Retrospective, multi-center, cohort study of 35 patients which evaluated alteplase use characteristics in adults who received alteplase during PE-induced cardiac arrest. </a:t>
            </a:r>
            <a:endParaRPr dirty="0"/>
          </a:p>
          <a:p>
            <a:pPr marL="685800" lvl="1" indent="-120650" algn="l" rtl="0">
              <a:lnSpc>
                <a:spcPct val="90000"/>
              </a:lnSpc>
              <a:spcBef>
                <a:spcPts val="500"/>
              </a:spcBef>
              <a:spcAft>
                <a:spcPts val="0"/>
              </a:spcAft>
              <a:buClr>
                <a:schemeClr val="dk1"/>
              </a:buClr>
              <a:buSzPts val="1700"/>
              <a:buNone/>
            </a:pPr>
            <a:endParaRPr sz="1700" dirty="0">
              <a:latin typeface="Calibri"/>
              <a:ea typeface="Calibri"/>
              <a:cs typeface="Calibri"/>
              <a:sym typeface="Calibri"/>
            </a:endParaRPr>
          </a:p>
        </p:txBody>
      </p:sp>
      <p:sp>
        <p:nvSpPr>
          <p:cNvPr id="150" name="Google Shape;150;p8"/>
          <p:cNvSpPr txBox="1">
            <a:spLocks noGrp="1"/>
          </p:cNvSpPr>
          <p:nvPr>
            <p:ph sz="half" idx="2"/>
          </p:nvPr>
        </p:nvSpPr>
        <p:spPr>
          <a:xfrm>
            <a:off x="4099561" y="2011680"/>
            <a:ext cx="7254239" cy="3200400"/>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700"/>
              <a:buNone/>
            </a:pPr>
            <a:r>
              <a:rPr lang="en-US" sz="1700" b="1" dirty="0"/>
              <a:t>Results</a:t>
            </a:r>
            <a:r>
              <a:rPr lang="en-US" sz="1700" dirty="0"/>
              <a:t>: 46% of patients received bolus-only dosing strategy, and the most common dose was 50mg. Patients in the bolus-with-infusion group were more likely to survive CA compared with other dosing strategies, but no significant difference in survival to hospital discharge was found between the three groups.</a:t>
            </a:r>
            <a:endParaRPr dirty="0"/>
          </a:p>
          <a:p>
            <a:pPr marL="0" lvl="0" indent="0" algn="l" rtl="0">
              <a:lnSpc>
                <a:spcPct val="90000"/>
              </a:lnSpc>
              <a:spcBef>
                <a:spcPts val="1000"/>
              </a:spcBef>
              <a:spcAft>
                <a:spcPts val="0"/>
              </a:spcAft>
              <a:buClr>
                <a:schemeClr val="dk1"/>
              </a:buClr>
              <a:buSzPts val="1700"/>
              <a:buNone/>
            </a:pPr>
            <a:endParaRPr sz="1700" dirty="0"/>
          </a:p>
        </p:txBody>
      </p:sp>
      <p:sp>
        <p:nvSpPr>
          <p:cNvPr id="151" name="Google Shape;151;p8"/>
          <p:cNvSpPr txBox="1"/>
          <p:nvPr/>
        </p:nvSpPr>
        <p:spPr>
          <a:xfrm>
            <a:off x="838199" y="5212080"/>
            <a:ext cx="10515600" cy="144650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1" u="sng" dirty="0">
                <a:latin typeface="Calibri"/>
                <a:ea typeface="Calibri"/>
                <a:cs typeface="Calibri"/>
                <a:sym typeface="Calibri"/>
              </a:rPr>
              <a:t>Bottom line:</a:t>
            </a:r>
            <a:r>
              <a:rPr lang="en-US" sz="2200" b="1" dirty="0">
                <a:latin typeface="Calibri"/>
                <a:ea typeface="Calibri"/>
                <a:cs typeface="Calibri"/>
                <a:sym typeface="Calibri"/>
              </a:rPr>
              <a:t> </a:t>
            </a:r>
            <a:r>
              <a:rPr lang="en-US" sz="2200" dirty="0">
                <a:latin typeface="Calibri"/>
                <a:ea typeface="Calibri"/>
                <a:cs typeface="Calibri"/>
                <a:sym typeface="Calibri"/>
              </a:rPr>
              <a:t>In this retrospective cohort study, there was no clear difference in survival to hospital discharge between alteplase dosing strategies. The most common alteplase dose for patients with presumed or confirmed PE during cardiac arrest was a single 50 mg bolus, though ideal dosing strategy cannot be identified from this article.</a:t>
            </a:r>
            <a:endParaRPr sz="2200" dirty="0">
              <a:latin typeface="Calibri"/>
              <a:ea typeface="Calibri"/>
              <a:cs typeface="Calibri"/>
              <a:sym typeface="Calibri"/>
            </a:endParaRPr>
          </a:p>
        </p:txBody>
      </p:sp>
      <p:sp>
        <p:nvSpPr>
          <p:cNvPr id="152" name="Google Shape;152;p8"/>
          <p:cNvSpPr txBox="1"/>
          <p:nvPr/>
        </p:nvSpPr>
        <p:spPr>
          <a:xfrm>
            <a:off x="5537200" y="8026400"/>
            <a:ext cx="18473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aphicFrame>
        <p:nvGraphicFramePr>
          <p:cNvPr id="153" name="Google Shape;153;p8"/>
          <p:cNvGraphicFramePr/>
          <p:nvPr>
            <p:extLst>
              <p:ext uri="{D42A27DB-BD31-4B8C-83A1-F6EECF244321}">
                <p14:modId xmlns:p14="http://schemas.microsoft.com/office/powerpoint/2010/main" val="3409356011"/>
              </p:ext>
            </p:extLst>
          </p:nvPr>
        </p:nvGraphicFramePr>
        <p:xfrm>
          <a:off x="4524931" y="3349511"/>
          <a:ext cx="6403500" cy="1752640"/>
        </p:xfrm>
        <a:graphic>
          <a:graphicData uri="http://schemas.openxmlformats.org/drawingml/2006/table">
            <a:tbl>
              <a:tblPr firstRow="1" bandRow="1">
                <a:noFill/>
                <a:tableStyleId>{0BC5219F-BCED-458D-9C56-D0E1CF8270C6}</a:tableStyleId>
              </a:tblPr>
              <a:tblGrid>
                <a:gridCol w="2579129">
                  <a:extLst>
                    <a:ext uri="{9D8B030D-6E8A-4147-A177-3AD203B41FA5}">
                      <a16:colId xmlns:a16="http://schemas.microsoft.com/office/drawing/2014/main" val="20000"/>
                    </a:ext>
                  </a:extLst>
                </a:gridCol>
                <a:gridCol w="822091">
                  <a:extLst>
                    <a:ext uri="{9D8B030D-6E8A-4147-A177-3AD203B41FA5}">
                      <a16:colId xmlns:a16="http://schemas.microsoft.com/office/drawing/2014/main" val="20001"/>
                    </a:ext>
                  </a:extLst>
                </a:gridCol>
                <a:gridCol w="1036320">
                  <a:extLst>
                    <a:ext uri="{9D8B030D-6E8A-4147-A177-3AD203B41FA5}">
                      <a16:colId xmlns:a16="http://schemas.microsoft.com/office/drawing/2014/main" val="20002"/>
                    </a:ext>
                  </a:extLst>
                </a:gridCol>
                <a:gridCol w="1965960">
                  <a:extLst>
                    <a:ext uri="{9D8B030D-6E8A-4147-A177-3AD203B41FA5}">
                      <a16:colId xmlns:a16="http://schemas.microsoft.com/office/drawing/2014/main" val="20003"/>
                    </a:ext>
                  </a:extLst>
                </a:gridCol>
              </a:tblGrid>
              <a:tr h="226900">
                <a:tc>
                  <a:txBody>
                    <a:bodyPr/>
                    <a:lstStyle/>
                    <a:p>
                      <a:pPr marL="0" marR="0" lvl="0" indent="0" algn="l" rtl="0">
                        <a:spcBef>
                          <a:spcPts val="0"/>
                        </a:spcBef>
                        <a:spcAft>
                          <a:spcPts val="0"/>
                        </a:spcAft>
                        <a:buNone/>
                      </a:pPr>
                      <a:endParaRPr sz="1800" dirty="0"/>
                    </a:p>
                  </a:txBody>
                  <a:tcPr marL="91450" marR="91450" marT="45725" marB="45725"/>
                </a:tc>
                <a:tc>
                  <a:txBody>
                    <a:bodyPr/>
                    <a:lstStyle/>
                    <a:p>
                      <a:pPr marL="0" marR="0" lvl="0" indent="0" algn="l" rtl="0">
                        <a:spcBef>
                          <a:spcPts val="0"/>
                        </a:spcBef>
                        <a:spcAft>
                          <a:spcPts val="0"/>
                        </a:spcAft>
                        <a:buNone/>
                      </a:pPr>
                      <a:r>
                        <a:rPr lang="en-US" sz="1800"/>
                        <a:t>Bolus (n=16)</a:t>
                      </a:r>
                      <a:endParaRPr/>
                    </a:p>
                  </a:txBody>
                  <a:tcPr marL="91450" marR="91450" marT="45725" marB="45725"/>
                </a:tc>
                <a:tc>
                  <a:txBody>
                    <a:bodyPr/>
                    <a:lstStyle/>
                    <a:p>
                      <a:pPr marL="0" marR="0" lvl="0" indent="0" algn="l" rtl="0">
                        <a:spcBef>
                          <a:spcPts val="0"/>
                        </a:spcBef>
                        <a:spcAft>
                          <a:spcPts val="0"/>
                        </a:spcAft>
                        <a:buNone/>
                      </a:pPr>
                      <a:r>
                        <a:rPr lang="en-US" sz="1800"/>
                        <a:t>Infusion (n=8)</a:t>
                      </a:r>
                      <a:endParaRPr/>
                    </a:p>
                  </a:txBody>
                  <a:tcPr marL="91450" marR="91450" marT="45725" marB="45725"/>
                </a:tc>
                <a:tc>
                  <a:txBody>
                    <a:bodyPr/>
                    <a:lstStyle/>
                    <a:p>
                      <a:pPr marL="0" marR="0" lvl="0" indent="0" algn="l" rtl="0">
                        <a:spcBef>
                          <a:spcPts val="0"/>
                        </a:spcBef>
                        <a:spcAft>
                          <a:spcPts val="0"/>
                        </a:spcAft>
                        <a:buNone/>
                      </a:pPr>
                      <a:r>
                        <a:rPr lang="en-US" sz="1800"/>
                        <a:t>Bolus + infusion (n=11)</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dirty="0"/>
                        <a:t>ROSC</a:t>
                      </a:r>
                      <a:endParaRPr dirty="0"/>
                    </a:p>
                  </a:txBody>
                  <a:tcPr marL="91450" marR="91450" marT="45725" marB="45725"/>
                </a:tc>
                <a:tc>
                  <a:txBody>
                    <a:bodyPr/>
                    <a:lstStyle/>
                    <a:p>
                      <a:pPr marL="0" marR="0" lvl="0" indent="0" algn="l" rtl="0">
                        <a:spcBef>
                          <a:spcPts val="0"/>
                        </a:spcBef>
                        <a:spcAft>
                          <a:spcPts val="0"/>
                        </a:spcAft>
                        <a:buNone/>
                      </a:pPr>
                      <a:r>
                        <a:rPr lang="en-US" sz="1800"/>
                        <a:t>1</a:t>
                      </a:r>
                      <a:endParaRPr/>
                    </a:p>
                  </a:txBody>
                  <a:tcPr marL="91450" marR="91450" marT="45725" marB="45725"/>
                </a:tc>
                <a:tc>
                  <a:txBody>
                    <a:bodyPr/>
                    <a:lstStyle/>
                    <a:p>
                      <a:pPr marL="0" marR="0" lvl="0" indent="0" algn="l" rtl="0">
                        <a:spcBef>
                          <a:spcPts val="0"/>
                        </a:spcBef>
                        <a:spcAft>
                          <a:spcPts val="0"/>
                        </a:spcAft>
                        <a:buNone/>
                      </a:pPr>
                      <a:r>
                        <a:rPr lang="en-US" sz="1800"/>
                        <a:t>0</a:t>
                      </a:r>
                      <a:endParaRPr/>
                    </a:p>
                  </a:txBody>
                  <a:tcPr marL="91450" marR="91450" marT="45725" marB="45725"/>
                </a:tc>
                <a:tc>
                  <a:txBody>
                    <a:bodyPr/>
                    <a:lstStyle/>
                    <a:p>
                      <a:pPr marL="0" marR="0" lvl="0" indent="0" algn="l" rtl="0">
                        <a:spcBef>
                          <a:spcPts val="0"/>
                        </a:spcBef>
                        <a:spcAft>
                          <a:spcPts val="0"/>
                        </a:spcAft>
                        <a:buNone/>
                      </a:pPr>
                      <a:r>
                        <a:rPr lang="en-US" sz="1800"/>
                        <a:t>2</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dirty="0"/>
                        <a:t>Survival CA</a:t>
                      </a:r>
                      <a:endParaRPr dirty="0"/>
                    </a:p>
                  </a:txBody>
                  <a:tcPr marL="91450" marR="91450" marT="45725" marB="45725"/>
                </a:tc>
                <a:tc>
                  <a:txBody>
                    <a:bodyPr/>
                    <a:lstStyle/>
                    <a:p>
                      <a:pPr marL="0" marR="0" lvl="0" indent="0" algn="l" rtl="0">
                        <a:spcBef>
                          <a:spcPts val="0"/>
                        </a:spcBef>
                        <a:spcAft>
                          <a:spcPts val="0"/>
                        </a:spcAft>
                        <a:buNone/>
                      </a:pPr>
                      <a:r>
                        <a:rPr lang="en-US" sz="1800"/>
                        <a:t>0</a:t>
                      </a:r>
                      <a:endParaRPr/>
                    </a:p>
                  </a:txBody>
                  <a:tcPr marL="91450" marR="91450" marT="45725" marB="45725"/>
                </a:tc>
                <a:tc>
                  <a:txBody>
                    <a:bodyPr/>
                    <a:lstStyle/>
                    <a:p>
                      <a:pPr marL="0" marR="0" lvl="0" indent="0" algn="l" rtl="0">
                        <a:spcBef>
                          <a:spcPts val="0"/>
                        </a:spcBef>
                        <a:spcAft>
                          <a:spcPts val="0"/>
                        </a:spcAft>
                        <a:buNone/>
                      </a:pPr>
                      <a:r>
                        <a:rPr lang="en-US" sz="1800"/>
                        <a:t>0</a:t>
                      </a:r>
                      <a:endParaRPr/>
                    </a:p>
                  </a:txBody>
                  <a:tcPr marL="91450" marR="91450" marT="45725" marB="45725"/>
                </a:tc>
                <a:tc>
                  <a:txBody>
                    <a:bodyPr/>
                    <a:lstStyle/>
                    <a:p>
                      <a:pPr marL="0" marR="0" lvl="0" indent="0" algn="l" rtl="0">
                        <a:spcBef>
                          <a:spcPts val="0"/>
                        </a:spcBef>
                        <a:spcAft>
                          <a:spcPts val="0"/>
                        </a:spcAft>
                        <a:buNone/>
                      </a:pPr>
                      <a:r>
                        <a:rPr lang="en-US" sz="1800"/>
                        <a:t>2</a:t>
                      </a:r>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1800"/>
                        <a:t>Survival to discharge</a:t>
                      </a:r>
                      <a:endParaRPr/>
                    </a:p>
                  </a:txBody>
                  <a:tcPr marL="91450" marR="91450" marT="45725" marB="45725"/>
                </a:tc>
                <a:tc>
                  <a:txBody>
                    <a:bodyPr/>
                    <a:lstStyle/>
                    <a:p>
                      <a:pPr marL="0" marR="0" lvl="0" indent="0" algn="l" rtl="0">
                        <a:spcBef>
                          <a:spcPts val="0"/>
                        </a:spcBef>
                        <a:spcAft>
                          <a:spcPts val="0"/>
                        </a:spcAft>
                        <a:buNone/>
                      </a:pPr>
                      <a:r>
                        <a:rPr lang="en-US" sz="1800"/>
                        <a:t>0</a:t>
                      </a:r>
                      <a:endParaRPr/>
                    </a:p>
                  </a:txBody>
                  <a:tcPr marL="91450" marR="91450" marT="45725" marB="45725"/>
                </a:tc>
                <a:tc>
                  <a:txBody>
                    <a:bodyPr/>
                    <a:lstStyle/>
                    <a:p>
                      <a:pPr marL="0" marR="0" lvl="0" indent="0" algn="l" rtl="0">
                        <a:spcBef>
                          <a:spcPts val="0"/>
                        </a:spcBef>
                        <a:spcAft>
                          <a:spcPts val="0"/>
                        </a:spcAft>
                        <a:buNone/>
                      </a:pPr>
                      <a:r>
                        <a:rPr lang="en-US" sz="1800"/>
                        <a:t>0</a:t>
                      </a:r>
                      <a:endParaRPr/>
                    </a:p>
                  </a:txBody>
                  <a:tcPr marL="91450" marR="91450" marT="45725" marB="45725"/>
                </a:tc>
                <a:tc>
                  <a:txBody>
                    <a:bodyPr/>
                    <a:lstStyle/>
                    <a:p>
                      <a:pPr marL="0" marR="0" lvl="0" indent="0" algn="l" rtl="0">
                        <a:spcBef>
                          <a:spcPts val="0"/>
                        </a:spcBef>
                        <a:spcAft>
                          <a:spcPts val="0"/>
                        </a:spcAft>
                        <a:buNone/>
                      </a:pPr>
                      <a:r>
                        <a:rPr lang="en-US" sz="1800" dirty="0"/>
                        <a:t>1</a:t>
                      </a:r>
                      <a:endParaRPr dirty="0"/>
                    </a:p>
                  </a:txBody>
                  <a:tcPr marL="91450" marR="91450" marT="45725" marB="45725"/>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{9E637AB3-1B53-644C-8ADA-E11C15D89C99}tf10001057</Template>
  <TotalTime>61</TotalTime>
  <Words>3404</Words>
  <Application>Microsoft Macintosh PowerPoint</Application>
  <PresentationFormat>Widescreen</PresentationFormat>
  <Paragraphs>187</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vt:lpstr>
      <vt:lpstr>Berlin</vt:lpstr>
      <vt:lpstr>The Evidence Behind Thrombolytics in Cardiac Arrest from Pulmonary Embolism</vt:lpstr>
      <vt:lpstr>Thrombolysis in Cardiac Arrest from PE</vt:lpstr>
      <vt:lpstr>RCTs looking at thrombolytics in undifferentiated cardiac arrest (not specific to PE)</vt:lpstr>
      <vt:lpstr>Tissue Plasminogen Activator in Cardiac Arrest with Pulseless Electrical Activity  Abu-Laban RB, Christenson JM, Innes GD, et al. Tissue plasminogen activator in cardiac arrest with pulseless electrical activity.  N Engl J Med. 2002;346(20):1522-1528.</vt:lpstr>
      <vt:lpstr>Thrombolysis during Resuscitation for Out-of-Hospital Cardiac Arrest  Böttiger BW, Arntz HR, Chamberlain DA, et al. Thrombolysis during resuscitation for out-of-hospital cardiac arrest. N Engl J Med. 2008;359(25):2651-2662.</vt:lpstr>
      <vt:lpstr>Evidence specific to cardiac arrest from presumed PE (none are RCTs)</vt:lpstr>
      <vt:lpstr>PEA in pulmonary embolism treated with thrombolysis (from the “PEAPETT” study) Sharifi M, Berger J, Beeston P, et al. Pulseless electrical activity in pulmonary embolism treated with thrombolysis (from the "PEAPETT" study). Am J Emerg Med. 2016;34(10):1963-1967.</vt:lpstr>
      <vt:lpstr>Tissue Plasminogen Activator Use in Cardiac Arrest Secondary to Fulminant Pulmonary Embolism Yousuf T, Brinton T, Ahmed K, Iskander J, Woznicka D, Kramer J, Kopiec A, Chadaga AR, Ortiz K. Tissue Plasminogen Activator Use in Cardiac Arrest Secondary to Fulminant Pulmonary Embolism. J Clin Med Res. 2016 Mar;8(3):190-5.</vt:lpstr>
      <vt:lpstr>Characterization of Alteplase Therapy for Presumed or Confirmed Pulmonary Embolism During Cardiac Arrest Peppard SR, Parks AM, Zimmerman J. Characterization of alteplase therapy for presumed or confirmed pulmonary embolism during cardiac arrest. Am J Health Syst Pharm. 2018 Jun 15;75(12):870-875. doi: 10.2146/ajhp170450.</vt:lpstr>
      <vt:lpstr>Evaluation of Rescue Thrombolysis in Cardiac Arrest Secondary to Suspected or Confirmed Pulmonary Embolism  Summers K, Schultheis J, Raiff D, Dahhan T. Evaluation of Rescue Thrombolysis in Cardiac Arrest Secondary to Suspected or Confirmed Pulmonary Embolism. Ann Pharmacother. 2019 Jul;53(7):711-715.</vt:lpstr>
      <vt:lpstr>Emergency Thrombolysis During Cardiac Arrest due to Pulmonary Embolism: Our Experience Over 6 Years de Paz D, Diez J, Ariza F, Scarpetta DF, Quintero JA, Carvajal SM. Emergency Thrombolysis During Cardiac Arrest Due to Pulmonary Thromboembolism: Our Experience Over 6 Years. Open Access Emerg Med. 2021 Feb 22;13:67-73.</vt:lpstr>
      <vt:lpstr>Take-Home Points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Dive: The evidence behind thrombolytics in cardiac arrest from pulmonary embolism</dc:title>
  <dc:creator>Popova, Margarita S</dc:creator>
  <cp:lastModifiedBy>Valerie Hunt</cp:lastModifiedBy>
  <cp:revision>4</cp:revision>
  <dcterms:created xsi:type="dcterms:W3CDTF">2021-07-12T19:12:37Z</dcterms:created>
  <dcterms:modified xsi:type="dcterms:W3CDTF">2021-12-02T20:28:02Z</dcterms:modified>
</cp:coreProperties>
</file>